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 showGuides="1">
      <p:cViewPr>
        <p:scale>
          <a:sx n="47" d="100"/>
          <a:sy n="47" d="100"/>
        </p:scale>
        <p:origin x="1416" y="5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0F2E9-AA29-6BDD-7BA3-A55E237F0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67840-B7F1-C0C6-31C4-D0D045130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CED74-6AA4-4A80-47F6-EE6456B02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50EF1-D15A-DA38-A364-1A41065B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456DB-3D2F-1BF7-4177-4E959BA5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5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F2623-CC18-F3F8-7D49-88DCD725A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5288E-280D-E056-D665-1317E21F4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6B397-BBFC-6360-9F17-44B2DF7F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0B34B-43CF-E1AA-C664-B5A6B53BB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9F1B-E6B3-BBE2-4B42-526314542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6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EBC0D-6263-219C-A7D6-70D8BBDD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C96FC-53BA-9DAD-4CF1-5F9AE0241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CDFF0-A895-EEFA-44D9-170C69EDC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4668F-412D-0868-5E98-0866E992B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61293-16CB-87CA-AA22-1D745FB3F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60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60759-3E89-72DD-D4CE-1AD5862F0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B526B-4AFB-7C93-9502-7906C46D7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BF86B-8E4D-0073-2A9C-09693DCA3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02D30-1057-EA07-09AD-0EE4182BB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1569D7-DE7E-988F-A757-B9F4C53C7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06A09-3ABA-D220-F43A-0744B225D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7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7DAF7-2F44-89C3-CB2A-47C23117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C049A-EA16-4D88-CCEE-EBB48E12C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A25C0-74A4-C129-579A-CDB194B42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EFD671-2CD4-1C54-1D7B-AF41EA02B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19C7A6-F820-8C12-4B89-6BA28DB57D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AC1D0-38F4-C34A-C368-9141604D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666C5E-96D5-C456-EE9D-DC4E3C18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D0C5-DCC0-6011-D68B-DCB436953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28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30E1-64FB-2C18-788C-46E5D41A0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692167-3990-AEE4-4442-6937B092A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D2213-DE87-FB69-BF1C-065F32167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D0577-34CF-0D6A-F5F1-591A87A77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8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8517DA-3956-EB57-638A-14C4BFCF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C8A6C-0F8C-CC1A-B60F-6A41FE46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7C98D-3B98-3894-6906-50856DFF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26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5FAB-AF8F-9DA1-1F9E-038839F2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FEB98-2A3F-098B-5E85-9EEDBB024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F556A-C3C9-9A71-3167-21549508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7F302-F7DA-9C2C-FDF1-AFB12E169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D50A0-472F-3F5F-E4F6-300A6766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AA48F-A9F1-2BDA-74DD-50331438C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6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F99EA-CA45-A996-BE03-95DB8E917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DACFF7-8831-8302-1DE0-9BA491BA6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1A67E-57B3-1C5F-1CF1-DCBE9FD1E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B6D69-F5C8-3564-6EC0-E92875160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1BAD7-5476-92E3-ADB9-A25D43622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BA773-28DC-9C7F-C30F-41FABD24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5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4EC87-22C0-6EA2-CD04-7D239A47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94E05-00FC-46C1-B12F-AD77A60F3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B88AE-78E3-282B-DB38-16ADC8FF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17A55-BCD2-0A6D-FE10-BA9686916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4855B-3179-41C4-9146-EDFB9AF58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42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79C06E-6B61-2454-9D8A-88141FB72A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DD2708-7C5C-92C2-BF48-23722549D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35432-8EE7-B74F-BC3F-71FA3B350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FEB22-3484-D61A-90B8-55E7BD0D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79825-2E7E-6373-BC81-F16708A5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63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796A9-C724-1E68-A812-72A944D15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02AF-A08F-F178-EA95-DC28BB9A6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71B0D-7485-45F1-E521-546555F24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7D03E-732A-4E00-9280-CB0676D8D006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AA147-844E-118A-B1CB-6D421AE71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E073F-4FBF-84FB-4D6F-17DBF8ED7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96836-CBAD-4BEC-9F29-2EF4A62AD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3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93A904-FFB5-0311-BB25-93931870ACBD}"/>
              </a:ext>
            </a:extLst>
          </p:cNvPr>
          <p:cNvSpPr txBox="1"/>
          <p:nvPr/>
        </p:nvSpPr>
        <p:spPr>
          <a:xfrm>
            <a:off x="2549288" y="463603"/>
            <a:ext cx="7093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 SemiBold" panose="020B0004020202020204" pitchFamily="34" charset="0"/>
              </a:rPr>
              <a:t>THE BEST CITY IN THE WORLD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B20F686-32EA-1445-2899-748F0867E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33929" y="4487332"/>
            <a:ext cx="3450567" cy="27432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474BB09A-B620-F1B9-F8C9-61922D4D5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8646" y="4487333"/>
            <a:ext cx="3450567" cy="274319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7610EF3-7991-0248-99E4-DC280CACE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5457" y="4415049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423,627 Paris France Stock Photos - Free &amp; Royalty-Free Stock Photos from  Dreamstime">
            <a:extLst>
              <a:ext uri="{FF2B5EF4-FFF2-40B4-BE49-F238E27FC236}">
                <a16:creationId xmlns:a16="http://schemas.microsoft.com/office/drawing/2014/main" id="{5E9CEC67-DA87-45C7-13A3-BF608221A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83" y="4342767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782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63274-B900-935D-760D-31AED8E09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5AE979-4F0D-33A9-9FF0-C65398595A0D}"/>
              </a:ext>
            </a:extLst>
          </p:cNvPr>
          <p:cNvSpPr txBox="1"/>
          <p:nvPr/>
        </p:nvSpPr>
        <p:spPr>
          <a:xfrm>
            <a:off x="2549288" y="463603"/>
            <a:ext cx="7093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 SemiBold" panose="020B0004020202020204" pitchFamily="34" charset="0"/>
              </a:rPr>
              <a:t>THE BEST CITY IN THE WORLD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77E2427-C82A-6B49-6771-ED9936DD1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33929" y="4511426"/>
            <a:ext cx="3450567" cy="27432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5D0DCB2-9252-6D60-A0B1-8B15D1481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8646" y="4463238"/>
            <a:ext cx="3450567" cy="274319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CA1989D-9EBC-C3CE-6D41-702472001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5457" y="4415049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423,627 Paris France Stock Photos - Free &amp; Royalty-Free Stock Photos from  Dreamstime">
            <a:extLst>
              <a:ext uri="{FF2B5EF4-FFF2-40B4-BE49-F238E27FC236}">
                <a16:creationId xmlns:a16="http://schemas.microsoft.com/office/drawing/2014/main" id="{8F4980AF-E8F8-7364-CD85-D4EB46952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079" y="2299647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Righ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E4C0D7-7994-1D70-583F-3F843A5E774A}"/>
              </a:ext>
            </a:extLst>
          </p:cNvPr>
          <p:cNvSpPr txBox="1"/>
          <p:nvPr/>
        </p:nvSpPr>
        <p:spPr>
          <a:xfrm>
            <a:off x="6814214" y="1748738"/>
            <a:ext cx="6093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5400" b="1" i="0">
                <a:solidFill>
                  <a:srgbClr val="1F1F1F"/>
                </a:solidFill>
                <a:effectLst/>
                <a:latin typeface="Aptos ExtraBold" panose="020B0004020202020204" pitchFamily="34" charset="0"/>
              </a:defRPr>
            </a:lvl1pPr>
          </a:lstStyle>
          <a:p>
            <a:r>
              <a:rPr lang="en-US" dirty="0"/>
              <a:t>Paris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B0489-2B69-3B1B-677E-E4898D0FB7C2}"/>
              </a:ext>
            </a:extLst>
          </p:cNvPr>
          <p:cNvSpPr txBox="1"/>
          <p:nvPr/>
        </p:nvSpPr>
        <p:spPr>
          <a:xfrm>
            <a:off x="5656997" y="2914470"/>
            <a:ext cx="62370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Often #1 for tourism, praised for culture, infrastructure, sustainability, and recent developments like the Notre-Dame reopening. </a:t>
            </a:r>
            <a:endParaRPr lang="en-US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48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C8BBA-48A4-E8D4-C866-555B0F234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BCA1BF-7DE1-509C-BDBB-FACCB95E719C}"/>
              </a:ext>
            </a:extLst>
          </p:cNvPr>
          <p:cNvSpPr txBox="1"/>
          <p:nvPr/>
        </p:nvSpPr>
        <p:spPr>
          <a:xfrm>
            <a:off x="2549288" y="463603"/>
            <a:ext cx="7093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 SemiBold" panose="020B0004020202020204" pitchFamily="34" charset="0"/>
              </a:rPr>
              <a:t>THE BEST CITY IN THE WORLD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A1EE230-2F29-C9CD-F290-16B74F905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84057" y="4531480"/>
            <a:ext cx="3450567" cy="27432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A0BC8C9D-86C7-BD99-BDC4-1A7A1C8E8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8774" y="4531481"/>
            <a:ext cx="3450567" cy="274319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B30E50F-710C-FB3C-178C-ADDD0E1B6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07420" y="1918351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Righ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423,627 Paris France Stock Photos - Free &amp; Royalty-Free Stock Photos from  Dreamstime">
            <a:extLst>
              <a:ext uri="{FF2B5EF4-FFF2-40B4-BE49-F238E27FC236}">
                <a16:creationId xmlns:a16="http://schemas.microsoft.com/office/drawing/2014/main" id="{9FDFCFEA-BAE9-AE84-98E3-764D31835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910" y="4531480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BD8EE3-D056-8F59-A961-020E6BC6FA20}"/>
              </a:ext>
            </a:extLst>
          </p:cNvPr>
          <p:cNvSpPr txBox="1"/>
          <p:nvPr/>
        </p:nvSpPr>
        <p:spPr>
          <a:xfrm>
            <a:off x="6784057" y="1776425"/>
            <a:ext cx="6093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5400" b="1" i="0">
                <a:solidFill>
                  <a:srgbClr val="1F1F1F"/>
                </a:solidFill>
                <a:effectLst/>
                <a:latin typeface="Aptos ExtraBold" panose="020B0004020202020204" pitchFamily="34" charset="0"/>
              </a:defRPr>
            </a:lvl1pPr>
          </a:lstStyle>
          <a:p>
            <a:r>
              <a:rPr lang="en-US" dirty="0"/>
              <a:t>Madrid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E22E3-A485-8EBD-E85A-ED732E4594CE}"/>
              </a:ext>
            </a:extLst>
          </p:cNvPr>
          <p:cNvSpPr txBox="1"/>
          <p:nvPr/>
        </p:nvSpPr>
        <p:spPr>
          <a:xfrm>
            <a:off x="5656997" y="2914470"/>
            <a:ext cx="6237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474747"/>
                </a:solidFill>
                <a:effectLst/>
                <a:latin typeface="Aptos Narrow" panose="020B0004020202020204" pitchFamily="34" charset="0"/>
              </a:rPr>
              <a:t>Consistently ranks high (often #2) for tourism and visitor appeal, says CNN and Forbes. </a:t>
            </a:r>
            <a:endParaRPr lang="en-US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191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DF6B3-4702-429A-6B90-75D3C9E96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4815E4-1ED4-6767-3A45-E79B24283F95}"/>
              </a:ext>
            </a:extLst>
          </p:cNvPr>
          <p:cNvSpPr txBox="1"/>
          <p:nvPr/>
        </p:nvSpPr>
        <p:spPr>
          <a:xfrm>
            <a:off x="2549288" y="463603"/>
            <a:ext cx="7093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 SemiBold" panose="020B0004020202020204" pitchFamily="34" charset="0"/>
              </a:rPr>
              <a:t>THE BEST CITY IN THE WORLD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C902D31-A05E-5720-FC71-B465653DF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35422" y="4349588"/>
            <a:ext cx="3450567" cy="27432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E0FC792-359A-B27B-6C3A-57F2341C3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89355" y="1870164"/>
            <a:ext cx="3450567" cy="274319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Righ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26D6BB18-323D-A640-62BF-EA7AA5838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3883" y="4415049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423,627 Paris France Stock Photos - Free &amp; Royalty-Free Stock Photos from  Dreamstime">
            <a:extLst>
              <a:ext uri="{FF2B5EF4-FFF2-40B4-BE49-F238E27FC236}">
                <a16:creationId xmlns:a16="http://schemas.microsoft.com/office/drawing/2014/main" id="{9EC69D05-E760-AAA6-78B8-95EEA2F5A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318" y="4414206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E124AD-2C53-6EEC-E51F-7678AC094FD6}"/>
              </a:ext>
            </a:extLst>
          </p:cNvPr>
          <p:cNvSpPr txBox="1"/>
          <p:nvPr/>
        </p:nvSpPr>
        <p:spPr>
          <a:xfrm>
            <a:off x="6676885" y="1690890"/>
            <a:ext cx="6093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5400" b="1" i="0">
                <a:solidFill>
                  <a:srgbClr val="1F1F1F"/>
                </a:solidFill>
                <a:effectLst/>
                <a:latin typeface="Aptos ExtraBold" panose="020B0004020202020204" pitchFamily="34" charset="0"/>
              </a:defRPr>
            </a:lvl1pPr>
          </a:lstStyle>
          <a:p>
            <a:r>
              <a:rPr lang="en-US" dirty="0"/>
              <a:t>Marrakesh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D21382-6B0F-F40B-2723-5358A90C228F}"/>
              </a:ext>
            </a:extLst>
          </p:cNvPr>
          <p:cNvSpPr txBox="1"/>
          <p:nvPr/>
        </p:nvSpPr>
        <p:spPr>
          <a:xfrm>
            <a:off x="5656997" y="2914470"/>
            <a:ext cx="62370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474747"/>
                </a:solidFill>
                <a:effectLst/>
                <a:latin typeface="Aptos Narrow" panose="020B0004020202020204" pitchFamily="34" charset="0"/>
              </a:rPr>
              <a:t>Marrakesh, a former imperial city in western Morocco, is a major economic center and home to mosques, palaces and gardens. The medina is a densely packed, walled medieval city dating to the Berber Empire,</a:t>
            </a:r>
            <a:endParaRPr lang="en-US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304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39752-D3E6-CF96-1801-019F9C51E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7A671C-F33A-4C81-0978-624E0113E806}"/>
              </a:ext>
            </a:extLst>
          </p:cNvPr>
          <p:cNvSpPr txBox="1"/>
          <p:nvPr/>
        </p:nvSpPr>
        <p:spPr>
          <a:xfrm>
            <a:off x="2549288" y="463603"/>
            <a:ext cx="7093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 SemiBold" panose="020B0004020202020204" pitchFamily="34" charset="0"/>
              </a:rPr>
              <a:t>THE BEST CITY IN THE WORLD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55513F2-DF6E-249E-177A-1161DE9CF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3063" y="1959294"/>
            <a:ext cx="3450567" cy="27432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Righ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6EE57ADA-F040-D2B1-F18A-B60D78925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7072" y="4493736"/>
            <a:ext cx="3450567" cy="274319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8B7A9E77-B109-A378-9E82-AC992E432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3883" y="4493735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423,627 Paris France Stock Photos - Free &amp; Royalty-Free Stock Photos from  Dreamstime">
            <a:extLst>
              <a:ext uri="{FF2B5EF4-FFF2-40B4-BE49-F238E27FC236}">
                <a16:creationId xmlns:a16="http://schemas.microsoft.com/office/drawing/2014/main" id="{461250F1-600A-BBF9-CFCB-63C22E07F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032" y="4493735"/>
            <a:ext cx="3450567" cy="274320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Top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23ACE8-AF7D-18EB-4BB3-676113815488}"/>
              </a:ext>
            </a:extLst>
          </p:cNvPr>
          <p:cNvSpPr txBox="1"/>
          <p:nvPr/>
        </p:nvSpPr>
        <p:spPr>
          <a:xfrm>
            <a:off x="6287072" y="1642758"/>
            <a:ext cx="6093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i="0" dirty="0">
                <a:solidFill>
                  <a:srgbClr val="1F1F1F"/>
                </a:solidFill>
                <a:effectLst/>
                <a:latin typeface="Aptos ExtraBold" panose="020B0004020202020204" pitchFamily="34" charset="0"/>
              </a:rPr>
              <a:t>Tokyo</a:t>
            </a:r>
            <a:endParaRPr lang="en-US" sz="5400" b="1" dirty="0">
              <a:latin typeface="Aptos ExtraBold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4C450-D549-2A5E-838C-1D7D7E46E8C1}"/>
              </a:ext>
            </a:extLst>
          </p:cNvPr>
          <p:cNvSpPr txBox="1"/>
          <p:nvPr/>
        </p:nvSpPr>
        <p:spPr>
          <a:xfrm>
            <a:off x="5656997" y="2914470"/>
            <a:ext cx="6237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 major draw for its unique megacity experience, culture, and record tourism, notes CNN and World's Best Cities. </a:t>
            </a:r>
            <a:endParaRPr lang="en-US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8131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137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 ExtraBold</vt:lpstr>
      <vt:lpstr>Aptos Narrow</vt:lpstr>
      <vt:lpstr>Aptos SemiBold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2026-01-06T05:29:08Z</dcterms:created>
  <dcterms:modified xsi:type="dcterms:W3CDTF">2026-01-06T05:39:04Z</dcterms:modified>
</cp:coreProperties>
</file>