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5" d="100"/>
          <a:sy n="45" d="100"/>
        </p:scale>
        <p:origin x="6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53BE-69FF-A5A8-E979-DDCE91EF2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F389F-FCFE-1FD5-050C-E62F2776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F8AC9-74F9-3575-3D94-E75088A5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85C34-6E69-5253-DA7A-4D0A14AE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A440E-370F-319A-65F8-49DAA86F4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C70FF-9AD2-A17C-B568-021E6D06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9E14A-AAB4-A7EA-B158-8DED5CFCF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15B6D-CD5C-71E7-7E02-8BBCF177C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40448-2A00-E072-6155-09BC93F0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FBAEA-5874-BC2A-51AB-F23BAAED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2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3C00-48A9-0580-740A-261229B8B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0D0E6-4AA5-FC4D-892B-1C40788ED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911B9-68DD-9DCE-491A-34CE8C105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E74D9-549A-9877-A8A3-2A75F3EC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80B35-B492-917A-FFBB-05FE360E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4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A79DB-1019-99F1-2AC4-572B02909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D9E64-8AF6-F521-29C6-EA55BC184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904A08-7859-FB55-0B1A-6B886D0FE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C70AF-E5C0-8FF3-7074-229266A8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6644A-1452-8EE2-9A04-D40A2DA9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569E2-C29D-E155-499B-5C60BA93F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6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FC77-ABC3-C58C-62F0-1F2E7BC16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8CCBD-3E84-0AB4-CB5C-C3BC2EF2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B75AB-843C-1470-A88E-F4B744918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696E3-FFB4-38F7-4A5E-C81003D12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560BC-2958-48DE-5554-F7D9EF078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373C8C-9CDC-2AD4-5BA7-DC6C8089B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EF2A0B-8343-E819-86BE-A5322F50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402375-1E2C-28B4-A4AC-4E5CFB94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601E7-582D-3523-3D98-BE0DC197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FA9DF2-F330-7DCF-8D85-205C4C523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CEEDB-9DCC-EA3D-9308-07364E22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40204-A5B3-22A1-D4AE-C3FCD8FC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7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4F4C54-96C5-4C25-83A7-C138B47ED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DFAA38-0588-4602-4F63-F4F204BE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6C7F7-7FA5-53D0-C1F0-D49CEF84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C310F-0474-2C6E-3D16-95C6A4D3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FC268-0D52-8BBD-DB32-7B2707717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D1B33-912A-2902-3F77-7ADDFCC48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F5243-AE46-7339-31C2-351BEB79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8431EC-3E27-917F-C7A2-C6B5F00E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15B9B-111B-41A9-83FE-738995781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9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F8782-2CCD-FF5C-C877-A48C2951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AF66A-89A0-DCA5-0B88-2E77DBB2D7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9207B-23B6-38BE-9B67-27690AC9B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B0884-CC2E-4DDA-1F6C-100BBE69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AB3C5-5731-2930-6058-188EA386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5CE31-C682-7427-C9DC-3D43DED6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F9195-7C6E-B6EC-4030-27C78BB2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53BE1-182D-27F9-058E-B689CC975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B38E9-3D57-7420-8580-E62D2F65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2F56D-66C3-4C77-44C8-65DAD27F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2A271-7DD7-EBAE-5477-07FB9010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4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0D9194-0B7D-9B00-7AA1-CFDD45A91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FCCE8-AEBD-E91B-4804-2554133E1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294FB-B41B-ABAA-57F2-5CA61A65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8923E-78E1-879E-9B6B-C9A02120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80173-026E-CD7B-0A63-59E65AFE7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2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14684-3783-FED8-D863-CB5319673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A0431-3CCC-04EB-CD84-16634FFBC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76D27-5490-AB92-69F7-E53F83F3A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1D862-149D-42AF-A3C5-7FA70A5A6215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B7FAB-91F3-B05A-9FA7-05EC9B5C4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E5956-2166-F6AC-C5D4-1436F17EF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1E320-65A4-4D52-B389-2716F96B0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0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8A1FC0-1AB6-E72A-92AA-8AB82B900A12}"/>
              </a:ext>
            </a:extLst>
          </p:cNvPr>
          <p:cNvSpPr/>
          <p:nvPr/>
        </p:nvSpPr>
        <p:spPr>
          <a:xfrm>
            <a:off x="828675" y="1107281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412EFD-B967-D38E-D8EF-2FCBD894D76E}"/>
              </a:ext>
            </a:extLst>
          </p:cNvPr>
          <p:cNvSpPr/>
          <p:nvPr/>
        </p:nvSpPr>
        <p:spPr>
          <a:xfrm>
            <a:off x="828675" y="2293144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16F1C7C-EE56-116A-BB81-A02BEBB4FADB}"/>
              </a:ext>
            </a:extLst>
          </p:cNvPr>
          <p:cNvSpPr/>
          <p:nvPr/>
        </p:nvSpPr>
        <p:spPr>
          <a:xfrm>
            <a:off x="828675" y="3593306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1274720-4207-F6EE-09C1-B9288376FF72}"/>
              </a:ext>
            </a:extLst>
          </p:cNvPr>
          <p:cNvSpPr/>
          <p:nvPr/>
        </p:nvSpPr>
        <p:spPr>
          <a:xfrm>
            <a:off x="828675" y="4779169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8A5326-E03D-A807-F9C6-4DA2ED132CAD}"/>
              </a:ext>
            </a:extLst>
          </p:cNvPr>
          <p:cNvSpPr/>
          <p:nvPr/>
        </p:nvSpPr>
        <p:spPr>
          <a:xfrm>
            <a:off x="3000375" y="1107281"/>
            <a:ext cx="8362950" cy="4643438"/>
          </a:xfrm>
          <a:prstGeom prst="roundRect">
            <a:avLst>
              <a:gd name="adj" fmla="val 5282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78280E8E-638E-D09E-AA13-A42027E12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3586200"/>
            <a:ext cx="914400" cy="914400"/>
          </a:xfrm>
          <a:prstGeom prst="rect">
            <a:avLst/>
          </a:prstGeom>
        </p:spPr>
      </p:pic>
      <p:pic>
        <p:nvPicPr>
          <p:cNvPr id="31" name="Graphic 30" descr="Chat with solid fill">
            <a:extLst>
              <a:ext uri="{FF2B5EF4-FFF2-40B4-BE49-F238E27FC236}">
                <a16:creationId xmlns:a16="http://schemas.microsoft.com/office/drawing/2014/main" id="{37ED7288-9F39-80E2-B229-74838577D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825" y="2357400"/>
            <a:ext cx="914400" cy="914400"/>
          </a:xfrm>
          <a:prstGeom prst="rect">
            <a:avLst/>
          </a:prstGeom>
        </p:spPr>
      </p:pic>
      <p:pic>
        <p:nvPicPr>
          <p:cNvPr id="33" name="Graphic 32" descr="Classroom with solid fill">
            <a:extLst>
              <a:ext uri="{FF2B5EF4-FFF2-40B4-BE49-F238E27FC236}">
                <a16:creationId xmlns:a16="http://schemas.microsoft.com/office/drawing/2014/main" id="{A4AEAC6C-3857-A9F8-2F44-D2FE72576B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5" y="4779169"/>
            <a:ext cx="914400" cy="914400"/>
          </a:xfrm>
          <a:prstGeom prst="rect">
            <a:avLst/>
          </a:prstGeom>
        </p:spPr>
      </p:pic>
      <p:pic>
        <p:nvPicPr>
          <p:cNvPr id="35" name="Graphic 34" descr="Handshake with solid fill">
            <a:extLst>
              <a:ext uri="{FF2B5EF4-FFF2-40B4-BE49-F238E27FC236}">
                <a16:creationId xmlns:a16="http://schemas.microsoft.com/office/drawing/2014/main" id="{C13B875A-66C9-D19E-E336-50E8B38341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825" y="1164431"/>
            <a:ext cx="914400" cy="914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8229BD-B15D-976C-224F-74C8E293DDE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91475"/>
            <a:ext cx="1904762" cy="19047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305A3A-B207-9636-A7D8-5AF59DBB6CA1}"/>
              </a:ext>
            </a:extLst>
          </p:cNvPr>
          <p:cNvSpPr txBox="1"/>
          <p:nvPr/>
        </p:nvSpPr>
        <p:spPr>
          <a:xfrm>
            <a:off x="4838179" y="1680829"/>
            <a:ext cx="4687342" cy="1748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0" b="1" dirty="0">
                <a:solidFill>
                  <a:srgbClr val="E5A973"/>
                </a:solidFill>
              </a:rPr>
              <a:t>Abdo </a:t>
            </a:r>
            <a:r>
              <a:rPr lang="en-US" sz="8000" b="1" dirty="0">
                <a:solidFill>
                  <a:srgbClr val="343167"/>
                </a:solidFill>
              </a:rPr>
              <a:t>PPT</a:t>
            </a:r>
          </a:p>
        </p:txBody>
      </p:sp>
      <p:pic>
        <p:nvPicPr>
          <p:cNvPr id="4" name="Graphic 3" descr="Receiver with solid fill">
            <a:extLst>
              <a:ext uri="{FF2B5EF4-FFF2-40B4-BE49-F238E27FC236}">
                <a16:creationId xmlns:a16="http://schemas.microsoft.com/office/drawing/2014/main" id="{2A0B597F-5030-84DB-685B-FF1015EBD0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8179" y="4818648"/>
            <a:ext cx="908824" cy="908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197A42-EFC9-C918-6E0C-06F19FC8307A}"/>
              </a:ext>
            </a:extLst>
          </p:cNvPr>
          <p:cNvSpPr txBox="1"/>
          <p:nvPr/>
        </p:nvSpPr>
        <p:spPr>
          <a:xfrm>
            <a:off x="5658050" y="5019066"/>
            <a:ext cx="3079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4A972"/>
                </a:solidFill>
                <a:latin typeface="Porsche Next Arabic" panose="020B0504020101010102" pitchFamily="34" charset="0"/>
                <a:cs typeface="Porsche Next Arabic" panose="020B0504020101010102" pitchFamily="34" charset="0"/>
              </a:rPr>
              <a:t>+212 618-404543</a:t>
            </a:r>
          </a:p>
        </p:txBody>
      </p:sp>
    </p:spTree>
    <p:extLst>
      <p:ext uri="{BB962C8B-B14F-4D97-AF65-F5344CB8AC3E}">
        <p14:creationId xmlns:p14="http://schemas.microsoft.com/office/powerpoint/2010/main" val="3282398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8A5326-E03D-A807-F9C6-4DA2ED132CAD}"/>
              </a:ext>
            </a:extLst>
          </p:cNvPr>
          <p:cNvSpPr/>
          <p:nvPr/>
        </p:nvSpPr>
        <p:spPr>
          <a:xfrm>
            <a:off x="3000375" y="1107281"/>
            <a:ext cx="8362950" cy="4643438"/>
          </a:xfrm>
          <a:prstGeom prst="roundRect">
            <a:avLst>
              <a:gd name="adj" fmla="val 5282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6A07ED-64DC-E367-7BA6-2FF5C9DFBF7D}"/>
              </a:ext>
            </a:extLst>
          </p:cNvPr>
          <p:cNvSpPr txBox="1"/>
          <p:nvPr/>
        </p:nvSpPr>
        <p:spPr>
          <a:xfrm>
            <a:off x="4634510" y="1754830"/>
            <a:ext cx="45571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44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الأعمال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(Business)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E92949-22D9-C394-59B4-2156D957289D}"/>
              </a:ext>
            </a:extLst>
          </p:cNvPr>
          <p:cNvSpPr txBox="1"/>
          <p:nvPr/>
        </p:nvSpPr>
        <p:spPr>
          <a:xfrm>
            <a:off x="4133850" y="2889869"/>
            <a:ext cx="6096000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  </a:t>
            </a:r>
            <a:r>
              <a:rPr lang="en-US" sz="2000" dirty="0" err="1">
                <a:solidFill>
                  <a:schemeClr val="bg1"/>
                </a:solidFill>
                <a:latin typeface="Impact" panose="020B0806030902050204" pitchFamily="34" charset="0"/>
              </a:rPr>
              <a:t>AbdoPPT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  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يوفر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حلولًا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مبتكرة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في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تصميم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العروض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التقديمية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للأعمال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،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من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بروفايلات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الشركات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إلى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الخطط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الاستراتيجية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والتقارير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المالية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الهدف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هو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تحويل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الأرقام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والبيانات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الجافة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إلى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قصص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بصرية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واضحة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تجذب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المستثمرين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Kuffi"/>
              </a:rPr>
              <a:t>والعملاء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0B4F20-7DCD-2C5E-F982-4391F9DE1DFE}"/>
              </a:ext>
            </a:extLst>
          </p:cNvPr>
          <p:cNvSpPr/>
          <p:nvPr/>
        </p:nvSpPr>
        <p:spPr>
          <a:xfrm>
            <a:off x="957261" y="1050132"/>
            <a:ext cx="1157286" cy="1130986"/>
          </a:xfrm>
          <a:prstGeom prst="roundRect">
            <a:avLst/>
          </a:prstGeom>
          <a:solidFill>
            <a:srgbClr val="00B0F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F1013E-B7AE-0C71-B899-48F5E2867608}"/>
              </a:ext>
            </a:extLst>
          </p:cNvPr>
          <p:cNvSpPr/>
          <p:nvPr/>
        </p:nvSpPr>
        <p:spPr>
          <a:xfrm>
            <a:off x="828675" y="2293144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F9BB5B-8C3F-E82C-642B-7BA9BB761BC2}"/>
              </a:ext>
            </a:extLst>
          </p:cNvPr>
          <p:cNvSpPr/>
          <p:nvPr/>
        </p:nvSpPr>
        <p:spPr>
          <a:xfrm>
            <a:off x="828675" y="3593306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0C006C-D9CE-25D8-0F9D-70EE773E492F}"/>
              </a:ext>
            </a:extLst>
          </p:cNvPr>
          <p:cNvSpPr/>
          <p:nvPr/>
        </p:nvSpPr>
        <p:spPr>
          <a:xfrm>
            <a:off x="828675" y="4779169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5B89EA33-F5CC-C1D3-07C1-8F7D75BBD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3586200"/>
            <a:ext cx="914400" cy="914400"/>
          </a:xfrm>
          <a:prstGeom prst="rect">
            <a:avLst/>
          </a:prstGeom>
        </p:spPr>
      </p:pic>
      <p:pic>
        <p:nvPicPr>
          <p:cNvPr id="13" name="Graphic 12" descr="Chat with solid fill">
            <a:extLst>
              <a:ext uri="{FF2B5EF4-FFF2-40B4-BE49-F238E27FC236}">
                <a16:creationId xmlns:a16="http://schemas.microsoft.com/office/drawing/2014/main" id="{A12704A1-723B-E2A8-B683-02D1FBF56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825" y="2357400"/>
            <a:ext cx="914400" cy="914400"/>
          </a:xfrm>
          <a:prstGeom prst="rect">
            <a:avLst/>
          </a:prstGeom>
        </p:spPr>
      </p:pic>
      <p:pic>
        <p:nvPicPr>
          <p:cNvPr id="14" name="Graphic 13" descr="Classroom with solid fill">
            <a:extLst>
              <a:ext uri="{FF2B5EF4-FFF2-40B4-BE49-F238E27FC236}">
                <a16:creationId xmlns:a16="http://schemas.microsoft.com/office/drawing/2014/main" id="{491CE735-11B0-33F7-85E9-13E614629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5" y="4779169"/>
            <a:ext cx="914400" cy="914400"/>
          </a:xfrm>
          <a:prstGeom prst="rect">
            <a:avLst/>
          </a:prstGeom>
        </p:spPr>
      </p:pic>
      <p:pic>
        <p:nvPicPr>
          <p:cNvPr id="15" name="Graphic 14" descr="Handshake with solid fill">
            <a:extLst>
              <a:ext uri="{FF2B5EF4-FFF2-40B4-BE49-F238E27FC236}">
                <a16:creationId xmlns:a16="http://schemas.microsoft.com/office/drawing/2014/main" id="{51D641DF-1F68-95F7-8564-8AF03D6061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4410" y="1107281"/>
            <a:ext cx="1064457" cy="10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63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8A5326-E03D-A807-F9C6-4DA2ED132CAD}"/>
              </a:ext>
            </a:extLst>
          </p:cNvPr>
          <p:cNvSpPr/>
          <p:nvPr/>
        </p:nvSpPr>
        <p:spPr>
          <a:xfrm>
            <a:off x="3000375" y="1107281"/>
            <a:ext cx="8362950" cy="4643438"/>
          </a:xfrm>
          <a:prstGeom prst="roundRect">
            <a:avLst>
              <a:gd name="adj" fmla="val 5282"/>
            </a:avLst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52404-9DC6-4ADA-5143-AE07BB49A79D}"/>
              </a:ext>
            </a:extLst>
          </p:cNvPr>
          <p:cNvSpPr txBox="1"/>
          <p:nvPr/>
        </p:nvSpPr>
        <p:spPr>
          <a:xfrm>
            <a:off x="4634510" y="1754830"/>
            <a:ext cx="45571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النقاش 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(Discussion)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0D42FD-4AFE-C06A-C1C9-E79363119D7A}"/>
              </a:ext>
            </a:extLst>
          </p:cNvPr>
          <p:cNvSpPr txBox="1"/>
          <p:nvPr/>
        </p:nvSpPr>
        <p:spPr>
          <a:xfrm>
            <a:off x="4133850" y="2889869"/>
            <a:ext cx="6096000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Kuffi"/>
              </a:rPr>
              <a:t>مع 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 </a:t>
            </a:r>
            <a:r>
              <a:rPr lang="en-US" sz="2000" dirty="0" err="1">
                <a:solidFill>
                  <a:schemeClr val="bg1"/>
                </a:solidFill>
                <a:latin typeface="Impact" panose="020B0806030902050204" pitchFamily="34" charset="0"/>
              </a:rPr>
              <a:t>AbdoPPT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ar-MA" sz="2000" dirty="0">
                <a:solidFill>
                  <a:schemeClr val="bg1"/>
                </a:solidFill>
                <a:latin typeface="Kuffi"/>
              </a:rPr>
              <a:t>تصبح عروض النقاش أكثر تنظيمًا وتأثيرًا، حيث تُعرض الأفكار بطريقة سلسة باستخدام مخططات ورسوم بيانية مدروسة. هذا يساعد على إدارة الحوارات بفعالية، ويضمن أن تصل كل فكرة إلى الجمهور بوضوح.</a:t>
            </a:r>
            <a:endParaRPr lang="en-US" sz="2000" dirty="0">
              <a:solidFill>
                <a:schemeClr val="bg1"/>
              </a:solidFill>
              <a:latin typeface="Kuff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6162B8-F2ED-FB02-A0CE-FB2FD71AAFB4}"/>
              </a:ext>
            </a:extLst>
          </p:cNvPr>
          <p:cNvSpPr/>
          <p:nvPr/>
        </p:nvSpPr>
        <p:spPr>
          <a:xfrm>
            <a:off x="828675" y="1107281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2F0F82-B98A-1281-8641-B4AFB1E02CCE}"/>
              </a:ext>
            </a:extLst>
          </p:cNvPr>
          <p:cNvSpPr/>
          <p:nvPr/>
        </p:nvSpPr>
        <p:spPr>
          <a:xfrm>
            <a:off x="933449" y="2300099"/>
            <a:ext cx="1133475" cy="978656"/>
          </a:xfrm>
          <a:prstGeom prst="roundRect">
            <a:avLst/>
          </a:prstGeom>
          <a:solidFill>
            <a:srgbClr val="00B05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6D51880-2A19-F832-6894-F7AB85830024}"/>
              </a:ext>
            </a:extLst>
          </p:cNvPr>
          <p:cNvSpPr/>
          <p:nvPr/>
        </p:nvSpPr>
        <p:spPr>
          <a:xfrm>
            <a:off x="828675" y="3593306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FFE7193-9185-609A-A5EC-4857A1B347D6}"/>
              </a:ext>
            </a:extLst>
          </p:cNvPr>
          <p:cNvSpPr/>
          <p:nvPr/>
        </p:nvSpPr>
        <p:spPr>
          <a:xfrm>
            <a:off x="828675" y="4779169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086CC946-DF01-F776-9226-CE71B9C2C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3586200"/>
            <a:ext cx="914400" cy="914400"/>
          </a:xfrm>
          <a:prstGeom prst="rect">
            <a:avLst/>
          </a:prstGeom>
        </p:spPr>
      </p:pic>
      <p:pic>
        <p:nvPicPr>
          <p:cNvPr id="17" name="Graphic 16" descr="Chat with solid fill">
            <a:extLst>
              <a:ext uri="{FF2B5EF4-FFF2-40B4-BE49-F238E27FC236}">
                <a16:creationId xmlns:a16="http://schemas.microsoft.com/office/drawing/2014/main" id="{BF455B9C-D1F6-64B6-9724-BB8A9A90C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599" y="2364354"/>
            <a:ext cx="1007533" cy="1007533"/>
          </a:xfrm>
          <a:prstGeom prst="rect">
            <a:avLst/>
          </a:prstGeom>
        </p:spPr>
      </p:pic>
      <p:pic>
        <p:nvPicPr>
          <p:cNvPr id="22" name="Graphic 21" descr="Classroom with solid fill">
            <a:extLst>
              <a:ext uri="{FF2B5EF4-FFF2-40B4-BE49-F238E27FC236}">
                <a16:creationId xmlns:a16="http://schemas.microsoft.com/office/drawing/2014/main" id="{734E5B8C-5D6D-6EB2-EBCF-AFFF59324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5" y="4779169"/>
            <a:ext cx="914400" cy="914400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8A127D43-C9B5-A70C-FA5E-3056B98DB5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825" y="11644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2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8A5326-E03D-A807-F9C6-4DA2ED132CAD}"/>
              </a:ext>
            </a:extLst>
          </p:cNvPr>
          <p:cNvSpPr/>
          <p:nvPr/>
        </p:nvSpPr>
        <p:spPr>
          <a:xfrm>
            <a:off x="3000375" y="1107281"/>
            <a:ext cx="8362950" cy="4643438"/>
          </a:xfrm>
          <a:prstGeom prst="roundRect">
            <a:avLst>
              <a:gd name="adj" fmla="val 5282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991EC-12A1-C333-2D63-219C2041CCC8}"/>
              </a:ext>
            </a:extLst>
          </p:cNvPr>
          <p:cNvSpPr txBox="1"/>
          <p:nvPr/>
        </p:nvSpPr>
        <p:spPr>
          <a:xfrm>
            <a:off x="4402668" y="1754830"/>
            <a:ext cx="47889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الأهداف 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(Goals)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4A44A-6012-1DF1-37BC-0B86427809DD}"/>
              </a:ext>
            </a:extLst>
          </p:cNvPr>
          <p:cNvSpPr txBox="1"/>
          <p:nvPr/>
        </p:nvSpPr>
        <p:spPr>
          <a:xfrm>
            <a:off x="4133850" y="2889869"/>
            <a:ext cx="6096000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  </a:t>
            </a:r>
            <a:r>
              <a:rPr lang="en-US" sz="2000" dirty="0" err="1">
                <a:solidFill>
                  <a:schemeClr val="bg1"/>
                </a:solidFill>
                <a:latin typeface="Impact" panose="020B0806030902050204" pitchFamily="34" charset="0"/>
              </a:rPr>
              <a:t>AbdoPPT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ar-MA" sz="2000" dirty="0">
                <a:solidFill>
                  <a:schemeClr val="bg1"/>
                </a:solidFill>
                <a:latin typeface="Kuffi"/>
              </a:rPr>
              <a:t>يساعد الأفراد والمؤسسات على صياغة وعرض أهدافهم بطريقة مرئية احترافية، مع إبراز الخطط، المراحل، والمؤشرات الرئيسية. بذلك تتحول الشرائح إلى أداة متابعة ومراجعة استراتيجية تدفع نحو تحقيق النجاح.</a:t>
            </a:r>
            <a:endParaRPr lang="en-US" sz="2000" dirty="0">
              <a:solidFill>
                <a:schemeClr val="bg1"/>
              </a:solidFill>
              <a:latin typeface="Kuffi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33C1EC-E344-1530-63E9-B3EB647C956D}"/>
              </a:ext>
            </a:extLst>
          </p:cNvPr>
          <p:cNvSpPr/>
          <p:nvPr/>
        </p:nvSpPr>
        <p:spPr>
          <a:xfrm>
            <a:off x="828675" y="1107281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27ECDA9-AC6F-2163-39FD-951E4C482859}"/>
              </a:ext>
            </a:extLst>
          </p:cNvPr>
          <p:cNvSpPr/>
          <p:nvPr/>
        </p:nvSpPr>
        <p:spPr>
          <a:xfrm>
            <a:off x="828675" y="2293144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BC2FE75-55F5-5544-3461-BB6B826A7563}"/>
              </a:ext>
            </a:extLst>
          </p:cNvPr>
          <p:cNvSpPr/>
          <p:nvPr/>
        </p:nvSpPr>
        <p:spPr>
          <a:xfrm>
            <a:off x="828674" y="3593306"/>
            <a:ext cx="1133475" cy="971550"/>
          </a:xfrm>
          <a:prstGeom prst="roundRect">
            <a:avLst/>
          </a:prstGeom>
          <a:solidFill>
            <a:srgbClr val="7030A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9AF1F7-408D-3B65-D9A0-E6CE2C4F2C76}"/>
              </a:ext>
            </a:extLst>
          </p:cNvPr>
          <p:cNvSpPr/>
          <p:nvPr/>
        </p:nvSpPr>
        <p:spPr>
          <a:xfrm>
            <a:off x="828675" y="4779169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6F2E4085-C274-11BC-3957-B24105782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4" y="3586199"/>
            <a:ext cx="1007533" cy="1007533"/>
          </a:xfrm>
          <a:prstGeom prst="rect">
            <a:avLst/>
          </a:prstGeom>
        </p:spPr>
      </p:pic>
      <p:pic>
        <p:nvPicPr>
          <p:cNvPr id="15" name="Graphic 14" descr="Chat with solid fill">
            <a:extLst>
              <a:ext uri="{FF2B5EF4-FFF2-40B4-BE49-F238E27FC236}">
                <a16:creationId xmlns:a16="http://schemas.microsoft.com/office/drawing/2014/main" id="{8981AC9C-1873-F0F3-CF93-7FD0A60D3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825" y="2357400"/>
            <a:ext cx="914400" cy="914400"/>
          </a:xfrm>
          <a:prstGeom prst="rect">
            <a:avLst/>
          </a:prstGeom>
        </p:spPr>
      </p:pic>
      <p:pic>
        <p:nvPicPr>
          <p:cNvPr id="16" name="Graphic 15" descr="Classroom with solid fill">
            <a:extLst>
              <a:ext uri="{FF2B5EF4-FFF2-40B4-BE49-F238E27FC236}">
                <a16:creationId xmlns:a16="http://schemas.microsoft.com/office/drawing/2014/main" id="{27D060DA-85DD-9717-FCF0-49402AA62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5" y="4779169"/>
            <a:ext cx="914400" cy="914400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467C359F-AF27-FCC6-9422-2E068D0263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825" y="11644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77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8A5326-E03D-A807-F9C6-4DA2ED132CAD}"/>
              </a:ext>
            </a:extLst>
          </p:cNvPr>
          <p:cNvSpPr/>
          <p:nvPr/>
        </p:nvSpPr>
        <p:spPr>
          <a:xfrm>
            <a:off x="3000375" y="1107281"/>
            <a:ext cx="8362950" cy="4643438"/>
          </a:xfrm>
          <a:prstGeom prst="roundRect">
            <a:avLst>
              <a:gd name="adj" fmla="val 5282"/>
            </a:avLst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16B1F-43AF-62BD-01C0-3557650B76BE}"/>
              </a:ext>
            </a:extLst>
          </p:cNvPr>
          <p:cNvSpPr txBox="1"/>
          <p:nvPr/>
        </p:nvSpPr>
        <p:spPr>
          <a:xfrm>
            <a:off x="4402668" y="1754830"/>
            <a:ext cx="47889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التعليم  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(Teaching)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0E5214-5D3E-D463-5312-7C27B99E2B78}"/>
              </a:ext>
            </a:extLst>
          </p:cNvPr>
          <p:cNvSpPr txBox="1"/>
          <p:nvPr/>
        </p:nvSpPr>
        <p:spPr>
          <a:xfrm>
            <a:off x="4133850" y="2889869"/>
            <a:ext cx="6096000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  </a:t>
            </a:r>
            <a:r>
              <a:rPr lang="en-US" sz="2000" dirty="0" err="1">
                <a:solidFill>
                  <a:schemeClr val="bg1"/>
                </a:solidFill>
                <a:latin typeface="Impact" panose="020B0806030902050204" pitchFamily="34" charset="0"/>
              </a:rPr>
              <a:t>AbdoPPT</a:t>
            </a:r>
            <a:r>
              <a:rPr lang="en-US" sz="2000" dirty="0">
                <a:solidFill>
                  <a:schemeClr val="bg1"/>
                </a:solidFill>
                <a:latin typeface="Kuffi"/>
              </a:rPr>
              <a:t> </a:t>
            </a:r>
            <a:r>
              <a:rPr lang="ar-MA" sz="2000" dirty="0">
                <a:solidFill>
                  <a:schemeClr val="bg1"/>
                </a:solidFill>
                <a:latin typeface="Kuffi"/>
              </a:rPr>
              <a:t>يبتكر تصاميم تجمع بين الجمالية والوضوح، لتسهيل عملية التدريس والتعلّم. الشرائح مزودة برسوم إنفوجرافيك، صور تعليمية، وانتقالات تفاعلية تجعل المعلومة أكثر قربًا للطلاب.</a:t>
            </a:r>
            <a:endParaRPr lang="en-US" sz="2000" dirty="0">
              <a:solidFill>
                <a:schemeClr val="bg1"/>
              </a:solidFill>
              <a:latin typeface="Kuff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28C1C4-3ECC-70FD-8D6A-B8C1833869CF}"/>
              </a:ext>
            </a:extLst>
          </p:cNvPr>
          <p:cNvSpPr/>
          <p:nvPr/>
        </p:nvSpPr>
        <p:spPr>
          <a:xfrm>
            <a:off x="828675" y="1107281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67F693-8D95-8922-95AF-2DD0C51CED23}"/>
              </a:ext>
            </a:extLst>
          </p:cNvPr>
          <p:cNvSpPr/>
          <p:nvPr/>
        </p:nvSpPr>
        <p:spPr>
          <a:xfrm>
            <a:off x="828675" y="2293144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72F208-0EEE-C43B-F84F-DBB1C7A56BF4}"/>
              </a:ext>
            </a:extLst>
          </p:cNvPr>
          <p:cNvSpPr/>
          <p:nvPr/>
        </p:nvSpPr>
        <p:spPr>
          <a:xfrm>
            <a:off x="828675" y="3593306"/>
            <a:ext cx="1028700" cy="9715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F2BCC5-28A4-4841-B741-22E495798CD8}"/>
              </a:ext>
            </a:extLst>
          </p:cNvPr>
          <p:cNvSpPr/>
          <p:nvPr/>
        </p:nvSpPr>
        <p:spPr>
          <a:xfrm>
            <a:off x="738231" y="4730352"/>
            <a:ext cx="1303827" cy="1031081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F89A8BEB-85A9-4D8B-8CC3-EFBDEF12D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3586200"/>
            <a:ext cx="914400" cy="9144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DB8F9BC9-9743-10BE-A635-9FA337703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825" y="2357400"/>
            <a:ext cx="914400" cy="91440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9504F528-8F77-F925-BE63-39C3A4118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4" y="4779168"/>
            <a:ext cx="933451" cy="933451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98F5061A-F69F-06AA-4ACC-39DBC286B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825" y="11644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42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156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Agency FB</vt:lpstr>
      <vt:lpstr>Arial</vt:lpstr>
      <vt:lpstr>Calibri</vt:lpstr>
      <vt:lpstr>Calibri Light</vt:lpstr>
      <vt:lpstr>Cortoba</vt:lpstr>
      <vt:lpstr>Impact</vt:lpstr>
      <vt:lpstr>Kuffi</vt:lpstr>
      <vt:lpstr>Porsche Next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</cp:revision>
  <dcterms:created xsi:type="dcterms:W3CDTF">2025-09-25T14:20:38Z</dcterms:created>
  <dcterms:modified xsi:type="dcterms:W3CDTF">2025-12-28T12:06:10Z</dcterms:modified>
</cp:coreProperties>
</file>