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0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41" d="100"/>
          <a:sy n="41" d="100"/>
        </p:scale>
        <p:origin x="776" y="36"/>
      </p:cViewPr>
      <p:guideLst>
        <p:guide orient="horz" pos="2160"/>
        <p:guide pos="20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AD3D5-4457-AE0B-0E48-5CF961F525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06E030-3AD1-A65B-C589-D3697B116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6474C-3FA4-14AA-E72F-324D66AE7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F701A-B6B4-42D6-9C72-EF6FD85B47AB}" type="datetimeFigureOut">
              <a:rPr lang="en-US" smtClean="0"/>
              <a:t>12/28/2025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1E7C37-61B1-4C7E-16EC-A0BE75CBA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FD383E-3F6F-BD3B-4CB2-B37107425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93F1B-94C3-47C1-9BB2-956C141F2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813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E1474-798E-0833-5C81-7BAA92E21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8BA129-BE78-FC25-E468-C7A4B1BB03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BC4BB8-1012-570F-B61E-E4163D6EC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F701A-B6B4-42D6-9C72-EF6FD85B47AB}" type="datetimeFigureOut">
              <a:rPr lang="en-US" smtClean="0"/>
              <a:t>12/28/2025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A23FBC-BBC5-83C3-AB38-18ED0ED28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FF0915-5900-DBC4-6910-EBF2C00E0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93F1B-94C3-47C1-9BB2-956C141F2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200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E27FA-DEBF-1ED0-CCFE-7AC584419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E224CE-4A45-E064-3864-2866A151F9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A19508-86F0-DB8B-54D2-D0664048A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F701A-B6B4-42D6-9C72-EF6FD85B47AB}" type="datetimeFigureOut">
              <a:rPr lang="en-US" smtClean="0"/>
              <a:t>12/28/2025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D69D81-9384-1383-867B-E098AC26F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40BB51-8BCA-2930-BF05-2C79E7FD7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93F1B-94C3-47C1-9BB2-956C141F2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868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D05DF-40FB-1CAC-864A-C37A38DCC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F452B-F8B3-2807-29A8-BD63BC3E05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95A80F-55EC-E588-2FC7-6F004E8C98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FD122-EE3D-29D5-51D1-9EAA3B709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F701A-B6B4-42D6-9C72-EF6FD85B47AB}" type="datetimeFigureOut">
              <a:rPr lang="en-US" smtClean="0"/>
              <a:t>12/28/2025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360967-FCE3-4AB3-4A66-FEFDEB54E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81E7FB-D79E-29A3-5060-C1C98F3B7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93F1B-94C3-47C1-9BB2-956C141F2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343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6D675-2B5E-BB84-33C0-F23471322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029293-3961-1462-EFA4-D73A8424DD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B1DE62-625A-6DEA-F591-57015C96E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7A3264-8D46-2260-E18B-06CFC43FF5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038DFF-80EB-4222-32EB-2C22F3F157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57C0F5-D471-C084-6E97-91BBC680E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F701A-B6B4-42D6-9C72-EF6FD85B47AB}" type="datetimeFigureOut">
              <a:rPr lang="en-US" smtClean="0"/>
              <a:t>12/28/2025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45C85A-4080-E677-328B-E249C624D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D9813E-C356-0F11-E911-9E055BE96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93F1B-94C3-47C1-9BB2-956C141F2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730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4AE28-20E1-29D7-DA3B-CEF779297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910C53-F4F4-5D40-3223-CD434CC56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F701A-B6B4-42D6-9C72-EF6FD85B47AB}" type="datetimeFigureOut">
              <a:rPr lang="en-US" smtClean="0"/>
              <a:t>12/28/2025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F3C55A-B781-87D9-913D-125994446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4B8F09-0968-2AA3-4CF9-80D8D99B7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93F1B-94C3-47C1-9BB2-956C141F2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586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038276-5C7C-5F2E-C5DB-395F7B3D0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F701A-B6B4-42D6-9C72-EF6FD85B47AB}" type="datetimeFigureOut">
              <a:rPr lang="en-US" smtClean="0"/>
              <a:t>12/28/2025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E1211F-3CF7-FF72-F3B2-38A0CAD83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33BAA7-0EF5-FEF4-737B-F061EC0D9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93F1B-94C3-47C1-9BB2-956C141F2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260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00BE6-D2FA-8DF9-9185-F4F87462C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19E02-6913-A6C5-203F-0AEDBF245E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B962EB-1CA3-7330-07EB-B6A9BC7589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C781FB-CB8F-5F1D-110D-B92BCBF7F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F701A-B6B4-42D6-9C72-EF6FD85B47AB}" type="datetimeFigureOut">
              <a:rPr lang="en-US" smtClean="0"/>
              <a:t>12/28/2025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161FBA-AEF9-410D-9B56-70CDF22B0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F2E222-D2BA-3A6F-E162-1A742E4B8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93F1B-94C3-47C1-9BB2-956C141F2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023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53B4E-948D-E2CE-0FFE-2E06429D2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48C6A1-AD69-F567-5755-F8B89DF6C2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332DD4-DD8E-DBAA-ED30-A1FAB65167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5DCB3A-AAAD-BB82-B019-323AF6316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F701A-B6B4-42D6-9C72-EF6FD85B47AB}" type="datetimeFigureOut">
              <a:rPr lang="en-US" smtClean="0"/>
              <a:t>12/28/2025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C0A216-092E-C3A8-A1BB-BD52BE83B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D14CB9-FC1E-AD30-D682-65F4772B5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93F1B-94C3-47C1-9BB2-956C141F2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833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1B39F-39DB-BB5A-089B-46C2EC90A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4C0EBE-ABA7-2BA7-5302-FB9CA80318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DEBA0D-A4D2-5DEA-7167-0A3FA563A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F701A-B6B4-42D6-9C72-EF6FD85B47AB}" type="datetimeFigureOut">
              <a:rPr lang="en-US" smtClean="0"/>
              <a:t>12/28/2025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645CA5-003A-757F-4E2C-822BFC4AD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69B82F-22EC-1471-FF05-293FAADFD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93F1B-94C3-47C1-9BB2-956C141F2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916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B91A11-1777-CB74-AED1-F95CB8D9E1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7CA94B-4E9C-C9D2-76A3-09D7C1DF9F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0B4E36-3944-0B4B-1A64-9E7CEEF3C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F701A-B6B4-42D6-9C72-EF6FD85B47AB}" type="datetimeFigureOut">
              <a:rPr lang="en-US" smtClean="0"/>
              <a:t>12/28/2025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10128F-C5F5-F72F-5466-1EA7CCAE5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D5D482-F52B-F277-901F-1142DF48B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93F1B-94C3-47C1-9BB2-956C141F2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403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96701E-47C3-2BE2-F9AD-99B38F307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7E7C27-7972-58F2-E99D-3B6396DC2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AD44F6-5744-0FD4-6398-EE894A656E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3F701A-B6B4-42D6-9C72-EF6FD85B47AB}" type="datetimeFigureOut">
              <a:rPr lang="en-US" smtClean="0"/>
              <a:t>12/28/2025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F6EC5F-8802-3FED-C646-2CB51F1F73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22A00-6F0E-0CCE-3F3D-DB75456EDC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93F1B-94C3-47C1-9BB2-956C141F2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380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7.svg"/><Relationship Id="rId7" Type="http://schemas.openxmlformats.org/officeDocument/2006/relationships/image" Target="../media/image6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1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9E464-12CA-92BF-3C1B-B5734C7FF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ircle: Hollow 1">
            <a:extLst>
              <a:ext uri="{FF2B5EF4-FFF2-40B4-BE49-F238E27FC236}">
                <a16:creationId xmlns:a16="http://schemas.microsoft.com/office/drawing/2014/main" id="{BA7DECE9-CF35-5D44-7DA2-79ADB944EC38}"/>
              </a:ext>
            </a:extLst>
          </p:cNvPr>
          <p:cNvSpPr/>
          <p:nvPr/>
        </p:nvSpPr>
        <p:spPr>
          <a:xfrm>
            <a:off x="-2438400" y="947737"/>
            <a:ext cx="4876800" cy="4772025"/>
          </a:xfrm>
          <a:prstGeom prst="donut">
            <a:avLst/>
          </a:prstGeom>
          <a:gradFill flip="none" rotWithShape="1">
            <a:gsLst>
              <a:gs pos="0">
                <a:srgbClr val="7030A0">
                  <a:shade val="30000"/>
                  <a:satMod val="115000"/>
                </a:srgbClr>
              </a:gs>
              <a:gs pos="50000">
                <a:srgbClr val="7030A0">
                  <a:shade val="67500"/>
                  <a:satMod val="115000"/>
                </a:srgbClr>
              </a:gs>
              <a:gs pos="100000">
                <a:srgbClr val="7030A0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Block Arc 2">
            <a:extLst>
              <a:ext uri="{FF2B5EF4-FFF2-40B4-BE49-F238E27FC236}">
                <a16:creationId xmlns:a16="http://schemas.microsoft.com/office/drawing/2014/main" id="{9E1AF0E4-AE2E-5F2B-4C9A-FA5E61238183}"/>
              </a:ext>
            </a:extLst>
          </p:cNvPr>
          <p:cNvSpPr/>
          <p:nvPr/>
        </p:nvSpPr>
        <p:spPr>
          <a:xfrm>
            <a:off x="-2438400" y="947737"/>
            <a:ext cx="4876800" cy="4772025"/>
          </a:xfrm>
          <a:prstGeom prst="blockArc">
            <a:avLst>
              <a:gd name="adj1" fmla="val 10800000"/>
              <a:gd name="adj2" fmla="val 13963756"/>
              <a:gd name="adj3" fmla="val 28273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Graphic 9" descr="Bullseye with solid fill">
            <a:extLst>
              <a:ext uri="{FF2B5EF4-FFF2-40B4-BE49-F238E27FC236}">
                <a16:creationId xmlns:a16="http://schemas.microsoft.com/office/drawing/2014/main" id="{970AC2AD-26A8-6967-91DE-ED1D33B06C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66266" y="3545556"/>
            <a:ext cx="914400" cy="914400"/>
          </a:xfrm>
          <a:prstGeom prst="rect">
            <a:avLst/>
          </a:prstGeom>
        </p:spPr>
      </p:pic>
      <p:pic>
        <p:nvPicPr>
          <p:cNvPr id="11" name="Graphic 10" descr="Chat with solid fill">
            <a:extLst>
              <a:ext uri="{FF2B5EF4-FFF2-40B4-BE49-F238E27FC236}">
                <a16:creationId xmlns:a16="http://schemas.microsoft.com/office/drawing/2014/main" id="{1648FCC8-A69F-A119-B0C3-A877B60438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37983" y="2285750"/>
            <a:ext cx="914400" cy="914400"/>
          </a:xfrm>
          <a:prstGeom prst="rect">
            <a:avLst/>
          </a:prstGeom>
        </p:spPr>
      </p:pic>
      <p:pic>
        <p:nvPicPr>
          <p:cNvPr id="12" name="Graphic 11" descr="Classroom with solid fill">
            <a:extLst>
              <a:ext uri="{FF2B5EF4-FFF2-40B4-BE49-F238E27FC236}">
                <a16:creationId xmlns:a16="http://schemas.microsoft.com/office/drawing/2014/main" id="{228DD420-6EF6-39E7-6FF7-45EC29ADA4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37566" y="4572249"/>
            <a:ext cx="914400" cy="914400"/>
          </a:xfrm>
          <a:prstGeom prst="rect">
            <a:avLst/>
          </a:prstGeom>
        </p:spPr>
      </p:pic>
      <p:pic>
        <p:nvPicPr>
          <p:cNvPr id="13" name="Graphic 12" descr="Handshake with solid fill">
            <a:extLst>
              <a:ext uri="{FF2B5EF4-FFF2-40B4-BE49-F238E27FC236}">
                <a16:creationId xmlns:a16="http://schemas.microsoft.com/office/drawing/2014/main" id="{A65C664D-A8E9-4D6B-E9AC-CF7A5EC46D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37566" y="1371350"/>
            <a:ext cx="914400" cy="9144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9B6A470-A871-A04A-71A3-C028DE16928B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453" y="2667487"/>
            <a:ext cx="1904762" cy="190476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BC25182-14AD-D450-3DE1-7E98F749B92F}"/>
              </a:ext>
            </a:extLst>
          </p:cNvPr>
          <p:cNvSpPr txBox="1"/>
          <p:nvPr/>
        </p:nvSpPr>
        <p:spPr>
          <a:xfrm>
            <a:off x="4856632" y="1056841"/>
            <a:ext cx="4687342" cy="17481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8000" b="1" dirty="0">
                <a:solidFill>
                  <a:srgbClr val="E5A973"/>
                </a:solidFill>
              </a:rPr>
              <a:t>Abdo </a:t>
            </a:r>
            <a:r>
              <a:rPr lang="en-US" sz="8000" b="1" dirty="0">
                <a:solidFill>
                  <a:srgbClr val="343167"/>
                </a:solidFill>
              </a:rPr>
              <a:t>PPT</a:t>
            </a:r>
          </a:p>
        </p:txBody>
      </p:sp>
      <p:pic>
        <p:nvPicPr>
          <p:cNvPr id="16" name="Graphic 15" descr="Receiver with solid fill">
            <a:extLst>
              <a:ext uri="{FF2B5EF4-FFF2-40B4-BE49-F238E27FC236}">
                <a16:creationId xmlns:a16="http://schemas.microsoft.com/office/drawing/2014/main" id="{2507ECE2-5479-E858-3C03-A78171F84FA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56632" y="4194660"/>
            <a:ext cx="908824" cy="90882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8BBD44B-A7C8-2163-3951-D0B7B32AE79C}"/>
              </a:ext>
            </a:extLst>
          </p:cNvPr>
          <p:cNvSpPr txBox="1"/>
          <p:nvPr/>
        </p:nvSpPr>
        <p:spPr>
          <a:xfrm>
            <a:off x="5676503" y="4395078"/>
            <a:ext cx="30796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E4A972"/>
                </a:solidFill>
                <a:latin typeface="Porsche Next Arabic" panose="020B0504020101010102" pitchFamily="34" charset="0"/>
                <a:cs typeface="Porsche Next Arabic" panose="020B0504020101010102" pitchFamily="34" charset="0"/>
              </a:rPr>
              <a:t>+212 618-404543</a:t>
            </a:r>
          </a:p>
        </p:txBody>
      </p:sp>
    </p:spTree>
    <p:extLst>
      <p:ext uri="{BB962C8B-B14F-4D97-AF65-F5344CB8AC3E}">
        <p14:creationId xmlns:p14="http://schemas.microsoft.com/office/powerpoint/2010/main" val="25078952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2F799-36D0-0695-D89B-383883180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ircle: Hollow 1">
            <a:extLst>
              <a:ext uri="{FF2B5EF4-FFF2-40B4-BE49-F238E27FC236}">
                <a16:creationId xmlns:a16="http://schemas.microsoft.com/office/drawing/2014/main" id="{53C52EFE-B4C1-7071-42FD-813FAC455E89}"/>
              </a:ext>
            </a:extLst>
          </p:cNvPr>
          <p:cNvSpPr/>
          <p:nvPr/>
        </p:nvSpPr>
        <p:spPr>
          <a:xfrm>
            <a:off x="-1653208" y="947737"/>
            <a:ext cx="4876800" cy="4772025"/>
          </a:xfrm>
          <a:prstGeom prst="donut">
            <a:avLst/>
          </a:prstGeom>
          <a:gradFill flip="none" rotWithShape="1">
            <a:gsLst>
              <a:gs pos="0">
                <a:srgbClr val="7030A0">
                  <a:shade val="30000"/>
                  <a:satMod val="115000"/>
                </a:srgbClr>
              </a:gs>
              <a:gs pos="50000">
                <a:srgbClr val="7030A0">
                  <a:shade val="67500"/>
                  <a:satMod val="115000"/>
                </a:srgbClr>
              </a:gs>
              <a:gs pos="100000">
                <a:srgbClr val="7030A0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Block Arc 2">
            <a:extLst>
              <a:ext uri="{FF2B5EF4-FFF2-40B4-BE49-F238E27FC236}">
                <a16:creationId xmlns:a16="http://schemas.microsoft.com/office/drawing/2014/main" id="{6C0DA6F7-D350-60E2-7DF4-0E938BC10187}"/>
              </a:ext>
            </a:extLst>
          </p:cNvPr>
          <p:cNvSpPr/>
          <p:nvPr/>
        </p:nvSpPr>
        <p:spPr>
          <a:xfrm rot="5193211">
            <a:off x="-1653208" y="947737"/>
            <a:ext cx="4876800" cy="4772025"/>
          </a:xfrm>
          <a:prstGeom prst="blockArc">
            <a:avLst>
              <a:gd name="adj1" fmla="val 10800000"/>
              <a:gd name="adj2" fmla="val 13963756"/>
              <a:gd name="adj3" fmla="val 28273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Graphic 9" descr="Bullseye with solid fill">
            <a:extLst>
              <a:ext uri="{FF2B5EF4-FFF2-40B4-BE49-F238E27FC236}">
                <a16:creationId xmlns:a16="http://schemas.microsoft.com/office/drawing/2014/main" id="{6C42A8E5-C7EB-8A6E-816C-4F87C5F59B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51458" y="3545556"/>
            <a:ext cx="914400" cy="914400"/>
          </a:xfrm>
          <a:prstGeom prst="rect">
            <a:avLst/>
          </a:prstGeom>
        </p:spPr>
      </p:pic>
      <p:pic>
        <p:nvPicPr>
          <p:cNvPr id="11" name="Graphic 10" descr="Chat with solid fill">
            <a:extLst>
              <a:ext uri="{FF2B5EF4-FFF2-40B4-BE49-F238E27FC236}">
                <a16:creationId xmlns:a16="http://schemas.microsoft.com/office/drawing/2014/main" id="{25E6782B-E6AF-E2F2-8026-0A84E87F1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23175" y="2285750"/>
            <a:ext cx="914400" cy="914400"/>
          </a:xfrm>
          <a:prstGeom prst="rect">
            <a:avLst/>
          </a:prstGeom>
        </p:spPr>
      </p:pic>
      <p:pic>
        <p:nvPicPr>
          <p:cNvPr id="12" name="Graphic 11" descr="Classroom with solid fill">
            <a:extLst>
              <a:ext uri="{FF2B5EF4-FFF2-40B4-BE49-F238E27FC236}">
                <a16:creationId xmlns:a16="http://schemas.microsoft.com/office/drawing/2014/main" id="{9BDFED57-A2CA-BC4D-8E69-8906D3FFC5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2758" y="4572249"/>
            <a:ext cx="914400" cy="914400"/>
          </a:xfrm>
          <a:prstGeom prst="rect">
            <a:avLst/>
          </a:prstGeom>
        </p:spPr>
      </p:pic>
      <p:pic>
        <p:nvPicPr>
          <p:cNvPr id="13" name="Graphic 12" descr="Handshake with solid fill">
            <a:extLst>
              <a:ext uri="{FF2B5EF4-FFF2-40B4-BE49-F238E27FC236}">
                <a16:creationId xmlns:a16="http://schemas.microsoft.com/office/drawing/2014/main" id="{60AD6889-F047-45EB-F522-F9DDAB5BA4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94158" y="1170766"/>
            <a:ext cx="1305484" cy="13054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FF29A4-F6D4-F1BE-4CF5-ADB86421E1B0}"/>
              </a:ext>
            </a:extLst>
          </p:cNvPr>
          <p:cNvSpPr txBox="1"/>
          <p:nvPr/>
        </p:nvSpPr>
        <p:spPr>
          <a:xfrm>
            <a:off x="4634510" y="1754830"/>
            <a:ext cx="49666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en-US" sz="4800" dirty="0">
                <a:latin typeface="Cortoba" panose="02060603050605020204" pitchFamily="18" charset="-78"/>
                <a:cs typeface="Cortoba" panose="02060603050605020204" pitchFamily="18" charset="-78"/>
              </a:rPr>
              <a:t> </a:t>
            </a:r>
            <a:r>
              <a:rPr lang="en-US" sz="4800" dirty="0" err="1">
                <a:latin typeface="Cortoba" panose="02060603050605020204" pitchFamily="18" charset="-78"/>
                <a:cs typeface="Cortoba" panose="02060603050605020204" pitchFamily="18" charset="-78"/>
              </a:rPr>
              <a:t>الأعمال</a:t>
            </a:r>
            <a:r>
              <a:rPr lang="en-US" sz="4800" dirty="0"/>
              <a:t> </a:t>
            </a:r>
            <a:r>
              <a:rPr lang="en-US" sz="4800" dirty="0">
                <a:latin typeface="Agency FB" panose="020B0503020202020204" pitchFamily="34" charset="0"/>
              </a:rPr>
              <a:t>(Business)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A4852F-A3AD-F4CE-0ACD-525C204EDB2E}"/>
              </a:ext>
            </a:extLst>
          </p:cNvPr>
          <p:cNvSpPr txBox="1"/>
          <p:nvPr/>
        </p:nvSpPr>
        <p:spPr>
          <a:xfrm>
            <a:off x="4133850" y="2889869"/>
            <a:ext cx="6643884" cy="2248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en-US" sz="2400" dirty="0">
                <a:latin typeface="Impact" panose="020B0806030902050204" pitchFamily="34" charset="0"/>
              </a:rPr>
              <a:t>  </a:t>
            </a:r>
            <a:r>
              <a:rPr lang="en-US" sz="2400" dirty="0" err="1">
                <a:latin typeface="Impact" panose="020B0806030902050204" pitchFamily="34" charset="0"/>
              </a:rPr>
              <a:t>AbdoPPT</a:t>
            </a:r>
            <a:r>
              <a:rPr lang="en-US" sz="2400" dirty="0">
                <a:latin typeface="Kuffi"/>
              </a:rPr>
              <a:t>    </a:t>
            </a:r>
            <a:r>
              <a:rPr lang="en-US" sz="2400" dirty="0" err="1">
                <a:latin typeface="Kuffi"/>
              </a:rPr>
              <a:t>يوفر</a:t>
            </a:r>
            <a:r>
              <a:rPr lang="en-US" sz="2400" dirty="0">
                <a:latin typeface="Kuffi"/>
              </a:rPr>
              <a:t> </a:t>
            </a:r>
            <a:r>
              <a:rPr lang="en-US" sz="2400" dirty="0" err="1">
                <a:latin typeface="Kuffi"/>
              </a:rPr>
              <a:t>حلولًا</a:t>
            </a:r>
            <a:r>
              <a:rPr lang="en-US" sz="2400" dirty="0">
                <a:latin typeface="Kuffi"/>
              </a:rPr>
              <a:t> </a:t>
            </a:r>
            <a:r>
              <a:rPr lang="en-US" sz="2400" dirty="0" err="1">
                <a:latin typeface="Kuffi"/>
              </a:rPr>
              <a:t>مبتكرة</a:t>
            </a:r>
            <a:r>
              <a:rPr lang="en-US" sz="2400" dirty="0">
                <a:latin typeface="Kuffi"/>
              </a:rPr>
              <a:t> </a:t>
            </a:r>
            <a:r>
              <a:rPr lang="en-US" sz="2400" dirty="0" err="1">
                <a:latin typeface="Kuffi"/>
              </a:rPr>
              <a:t>في</a:t>
            </a:r>
            <a:r>
              <a:rPr lang="en-US" sz="2400" dirty="0">
                <a:latin typeface="Kuffi"/>
              </a:rPr>
              <a:t> </a:t>
            </a:r>
            <a:r>
              <a:rPr lang="en-US" sz="2400" dirty="0" err="1">
                <a:latin typeface="Kuffi"/>
              </a:rPr>
              <a:t>تصميم</a:t>
            </a:r>
            <a:r>
              <a:rPr lang="en-US" sz="2400" dirty="0">
                <a:latin typeface="Kuffi"/>
              </a:rPr>
              <a:t> </a:t>
            </a:r>
            <a:r>
              <a:rPr lang="en-US" sz="2400" dirty="0" err="1">
                <a:latin typeface="Kuffi"/>
              </a:rPr>
              <a:t>العروض</a:t>
            </a:r>
            <a:r>
              <a:rPr lang="en-US" sz="2400" dirty="0">
                <a:latin typeface="Kuffi"/>
              </a:rPr>
              <a:t> </a:t>
            </a:r>
            <a:r>
              <a:rPr lang="en-US" sz="2400" dirty="0" err="1">
                <a:latin typeface="Kuffi"/>
              </a:rPr>
              <a:t>التقديمية</a:t>
            </a:r>
            <a:r>
              <a:rPr lang="en-US" sz="2400" dirty="0">
                <a:latin typeface="Kuffi"/>
              </a:rPr>
              <a:t> </a:t>
            </a:r>
            <a:r>
              <a:rPr lang="en-US" sz="2400" dirty="0" err="1">
                <a:latin typeface="Kuffi"/>
              </a:rPr>
              <a:t>للأعمال</a:t>
            </a:r>
            <a:r>
              <a:rPr lang="en-US" sz="2400" dirty="0">
                <a:latin typeface="Kuffi"/>
              </a:rPr>
              <a:t>، </a:t>
            </a:r>
            <a:r>
              <a:rPr lang="en-US" sz="2400" dirty="0" err="1">
                <a:latin typeface="Kuffi"/>
              </a:rPr>
              <a:t>من</a:t>
            </a:r>
            <a:r>
              <a:rPr lang="en-US" sz="2400" dirty="0">
                <a:latin typeface="Kuffi"/>
              </a:rPr>
              <a:t> </a:t>
            </a:r>
            <a:r>
              <a:rPr lang="en-US" sz="2400" dirty="0" err="1">
                <a:latin typeface="Kuffi"/>
              </a:rPr>
              <a:t>بروفايلات</a:t>
            </a:r>
            <a:r>
              <a:rPr lang="en-US" sz="2400" dirty="0">
                <a:latin typeface="Kuffi"/>
              </a:rPr>
              <a:t> </a:t>
            </a:r>
            <a:r>
              <a:rPr lang="en-US" sz="2400" dirty="0" err="1">
                <a:latin typeface="Kuffi"/>
              </a:rPr>
              <a:t>الشركات</a:t>
            </a:r>
            <a:r>
              <a:rPr lang="en-US" sz="2400" dirty="0">
                <a:latin typeface="Kuffi"/>
              </a:rPr>
              <a:t> </a:t>
            </a:r>
            <a:r>
              <a:rPr lang="en-US" sz="2400" dirty="0" err="1">
                <a:latin typeface="Kuffi"/>
              </a:rPr>
              <a:t>إلى</a:t>
            </a:r>
            <a:r>
              <a:rPr lang="en-US" sz="2400" dirty="0">
                <a:latin typeface="Kuffi"/>
              </a:rPr>
              <a:t> </a:t>
            </a:r>
            <a:r>
              <a:rPr lang="en-US" sz="2400" dirty="0" err="1">
                <a:latin typeface="Kuffi"/>
              </a:rPr>
              <a:t>الخطط</a:t>
            </a:r>
            <a:r>
              <a:rPr lang="en-US" sz="2400" dirty="0">
                <a:latin typeface="Kuffi"/>
              </a:rPr>
              <a:t> </a:t>
            </a:r>
            <a:r>
              <a:rPr lang="en-US" sz="2400" dirty="0" err="1">
                <a:latin typeface="Kuffi"/>
              </a:rPr>
              <a:t>الاستراتيجية</a:t>
            </a:r>
            <a:r>
              <a:rPr lang="en-US" sz="2400" dirty="0">
                <a:latin typeface="Kuffi"/>
              </a:rPr>
              <a:t> </a:t>
            </a:r>
            <a:r>
              <a:rPr lang="en-US" sz="2400" dirty="0" err="1">
                <a:latin typeface="Kuffi"/>
              </a:rPr>
              <a:t>والتقارير</a:t>
            </a:r>
            <a:r>
              <a:rPr lang="en-US" sz="2400" dirty="0">
                <a:latin typeface="Kuffi"/>
              </a:rPr>
              <a:t> </a:t>
            </a:r>
            <a:r>
              <a:rPr lang="en-US" sz="2400" dirty="0" err="1">
                <a:latin typeface="Kuffi"/>
              </a:rPr>
              <a:t>المالية</a:t>
            </a:r>
            <a:r>
              <a:rPr lang="en-US" sz="2400" dirty="0">
                <a:latin typeface="Kuffi"/>
              </a:rPr>
              <a:t>. </a:t>
            </a:r>
            <a:r>
              <a:rPr lang="en-US" sz="2400" dirty="0" err="1">
                <a:latin typeface="Kuffi"/>
              </a:rPr>
              <a:t>الهدف</a:t>
            </a:r>
            <a:r>
              <a:rPr lang="en-US" sz="2400" dirty="0">
                <a:latin typeface="Kuffi"/>
              </a:rPr>
              <a:t> </a:t>
            </a:r>
            <a:r>
              <a:rPr lang="en-US" sz="2400" dirty="0" err="1">
                <a:latin typeface="Kuffi"/>
              </a:rPr>
              <a:t>هو</a:t>
            </a:r>
            <a:r>
              <a:rPr lang="en-US" sz="2400" dirty="0">
                <a:latin typeface="Kuffi"/>
              </a:rPr>
              <a:t> </a:t>
            </a:r>
            <a:r>
              <a:rPr lang="en-US" sz="2400" dirty="0" err="1">
                <a:latin typeface="Kuffi"/>
              </a:rPr>
              <a:t>تحويل</a:t>
            </a:r>
            <a:r>
              <a:rPr lang="en-US" sz="2400" dirty="0">
                <a:latin typeface="Kuffi"/>
              </a:rPr>
              <a:t> </a:t>
            </a:r>
            <a:r>
              <a:rPr lang="en-US" sz="2400" dirty="0" err="1">
                <a:latin typeface="Kuffi"/>
              </a:rPr>
              <a:t>الأرقام</a:t>
            </a:r>
            <a:r>
              <a:rPr lang="en-US" sz="2400" dirty="0">
                <a:latin typeface="Kuffi"/>
              </a:rPr>
              <a:t> </a:t>
            </a:r>
            <a:r>
              <a:rPr lang="en-US" sz="2400" dirty="0" err="1">
                <a:latin typeface="Kuffi"/>
              </a:rPr>
              <a:t>والبيانات</a:t>
            </a:r>
            <a:r>
              <a:rPr lang="en-US" sz="2400" dirty="0">
                <a:latin typeface="Kuffi"/>
              </a:rPr>
              <a:t> </a:t>
            </a:r>
            <a:r>
              <a:rPr lang="en-US" sz="2400" dirty="0" err="1">
                <a:latin typeface="Kuffi"/>
              </a:rPr>
              <a:t>الجافة</a:t>
            </a:r>
            <a:r>
              <a:rPr lang="en-US" sz="2400" dirty="0">
                <a:latin typeface="Kuffi"/>
              </a:rPr>
              <a:t> </a:t>
            </a:r>
            <a:r>
              <a:rPr lang="en-US" sz="2400" dirty="0" err="1">
                <a:latin typeface="Kuffi"/>
              </a:rPr>
              <a:t>إلى</a:t>
            </a:r>
            <a:r>
              <a:rPr lang="en-US" sz="2400" dirty="0">
                <a:latin typeface="Kuffi"/>
              </a:rPr>
              <a:t> </a:t>
            </a:r>
            <a:r>
              <a:rPr lang="en-US" sz="2400" dirty="0" err="1">
                <a:latin typeface="Kuffi"/>
              </a:rPr>
              <a:t>قصص</a:t>
            </a:r>
            <a:r>
              <a:rPr lang="en-US" sz="2400" dirty="0">
                <a:latin typeface="Kuffi"/>
              </a:rPr>
              <a:t> </a:t>
            </a:r>
            <a:r>
              <a:rPr lang="en-US" sz="2400" dirty="0" err="1">
                <a:latin typeface="Kuffi"/>
              </a:rPr>
              <a:t>بصرية</a:t>
            </a:r>
            <a:r>
              <a:rPr lang="en-US" sz="2400" dirty="0">
                <a:latin typeface="Kuffi"/>
              </a:rPr>
              <a:t> </a:t>
            </a:r>
            <a:r>
              <a:rPr lang="en-US" sz="2400" dirty="0" err="1">
                <a:latin typeface="Kuffi"/>
              </a:rPr>
              <a:t>واضحة</a:t>
            </a:r>
            <a:r>
              <a:rPr lang="en-US" sz="2400" dirty="0">
                <a:latin typeface="Kuffi"/>
              </a:rPr>
              <a:t> </a:t>
            </a:r>
            <a:r>
              <a:rPr lang="en-US" sz="2400" dirty="0" err="1">
                <a:latin typeface="Kuffi"/>
              </a:rPr>
              <a:t>تجذب</a:t>
            </a:r>
            <a:r>
              <a:rPr lang="en-US" sz="2400" dirty="0">
                <a:latin typeface="Kuffi"/>
              </a:rPr>
              <a:t> </a:t>
            </a:r>
            <a:r>
              <a:rPr lang="en-US" sz="2400" dirty="0" err="1">
                <a:latin typeface="Kuffi"/>
              </a:rPr>
              <a:t>المستثمرين</a:t>
            </a:r>
            <a:r>
              <a:rPr lang="en-US" sz="2400" dirty="0">
                <a:latin typeface="Kuffi"/>
              </a:rPr>
              <a:t> </a:t>
            </a:r>
            <a:r>
              <a:rPr lang="en-US" sz="2400" dirty="0" err="1">
                <a:latin typeface="Kuffi"/>
              </a:rPr>
              <a:t>والعملاء</a:t>
            </a:r>
            <a:r>
              <a:rPr lang="en-US" sz="2400" dirty="0">
                <a:latin typeface="Kuff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11015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6B574-617D-5BF0-8FDD-4F4CD5D91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ircle: Hollow 1">
            <a:extLst>
              <a:ext uri="{FF2B5EF4-FFF2-40B4-BE49-F238E27FC236}">
                <a16:creationId xmlns:a16="http://schemas.microsoft.com/office/drawing/2014/main" id="{479FD819-2C39-3FC7-CCF0-DF9AFDE9DCAE}"/>
              </a:ext>
            </a:extLst>
          </p:cNvPr>
          <p:cNvSpPr/>
          <p:nvPr/>
        </p:nvSpPr>
        <p:spPr>
          <a:xfrm>
            <a:off x="-1754696" y="965892"/>
            <a:ext cx="4876800" cy="4772025"/>
          </a:xfrm>
          <a:prstGeom prst="donut">
            <a:avLst/>
          </a:prstGeom>
          <a:gradFill flip="none" rotWithShape="1">
            <a:gsLst>
              <a:gs pos="0">
                <a:srgbClr val="7030A0">
                  <a:shade val="30000"/>
                  <a:satMod val="115000"/>
                </a:srgbClr>
              </a:gs>
              <a:gs pos="50000">
                <a:srgbClr val="7030A0">
                  <a:shade val="67500"/>
                  <a:satMod val="115000"/>
                </a:srgbClr>
              </a:gs>
              <a:gs pos="100000">
                <a:srgbClr val="7030A0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Block Arc 2">
            <a:extLst>
              <a:ext uri="{FF2B5EF4-FFF2-40B4-BE49-F238E27FC236}">
                <a16:creationId xmlns:a16="http://schemas.microsoft.com/office/drawing/2014/main" id="{4ED05949-0408-E205-ABD2-4EF473EF6692}"/>
              </a:ext>
            </a:extLst>
          </p:cNvPr>
          <p:cNvSpPr/>
          <p:nvPr/>
        </p:nvSpPr>
        <p:spPr>
          <a:xfrm rot="8046656">
            <a:off x="-1714940" y="1025526"/>
            <a:ext cx="4876800" cy="4772025"/>
          </a:xfrm>
          <a:prstGeom prst="blockArc">
            <a:avLst>
              <a:gd name="adj1" fmla="val 10800000"/>
              <a:gd name="adj2" fmla="val 13963756"/>
              <a:gd name="adj3" fmla="val 28273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Graphic 9" descr="Bullseye with solid fill">
            <a:extLst>
              <a:ext uri="{FF2B5EF4-FFF2-40B4-BE49-F238E27FC236}">
                <a16:creationId xmlns:a16="http://schemas.microsoft.com/office/drawing/2014/main" id="{7E70BCCB-3302-5E9F-7514-37A3D7FCCB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49970" y="3563711"/>
            <a:ext cx="914400" cy="914400"/>
          </a:xfrm>
          <a:prstGeom prst="rect">
            <a:avLst/>
          </a:prstGeom>
        </p:spPr>
      </p:pic>
      <p:pic>
        <p:nvPicPr>
          <p:cNvPr id="11" name="Graphic 10" descr="Chat with solid fill">
            <a:extLst>
              <a:ext uri="{FF2B5EF4-FFF2-40B4-BE49-F238E27FC236}">
                <a16:creationId xmlns:a16="http://schemas.microsoft.com/office/drawing/2014/main" id="{1C2DC591-47C0-B5D7-9821-106681C6C7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88087" y="2332480"/>
            <a:ext cx="1143250" cy="1143250"/>
          </a:xfrm>
          <a:prstGeom prst="rect">
            <a:avLst/>
          </a:prstGeom>
        </p:spPr>
      </p:pic>
      <p:pic>
        <p:nvPicPr>
          <p:cNvPr id="12" name="Graphic 11" descr="Classroom with solid fill">
            <a:extLst>
              <a:ext uri="{FF2B5EF4-FFF2-40B4-BE49-F238E27FC236}">
                <a16:creationId xmlns:a16="http://schemas.microsoft.com/office/drawing/2014/main" id="{0F5173AB-02D0-457C-FCCA-26007412FB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21270" y="4590404"/>
            <a:ext cx="914400" cy="914400"/>
          </a:xfrm>
          <a:prstGeom prst="rect">
            <a:avLst/>
          </a:prstGeom>
        </p:spPr>
      </p:pic>
      <p:pic>
        <p:nvPicPr>
          <p:cNvPr id="13" name="Graphic 12" descr="Handshake with solid fill">
            <a:extLst>
              <a:ext uri="{FF2B5EF4-FFF2-40B4-BE49-F238E27FC236}">
                <a16:creationId xmlns:a16="http://schemas.microsoft.com/office/drawing/2014/main" id="{8CBBF8B9-4C68-A077-98A1-10782A3ECD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21270" y="1389505"/>
            <a:ext cx="9144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B18F774-E936-F102-1DAE-071E944E23FC}"/>
              </a:ext>
            </a:extLst>
          </p:cNvPr>
          <p:cNvSpPr txBox="1"/>
          <p:nvPr/>
        </p:nvSpPr>
        <p:spPr>
          <a:xfrm>
            <a:off x="4634510" y="1754830"/>
            <a:ext cx="455711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400" dirty="0">
                <a:latin typeface="Cortoba" panose="02060603050605020204" pitchFamily="18" charset="-78"/>
                <a:cs typeface="Cortoba" panose="02060603050605020204" pitchFamily="18" charset="-78"/>
              </a:rPr>
              <a:t>النقاش </a:t>
            </a:r>
            <a:r>
              <a:rPr lang="en-US" sz="4400" dirty="0"/>
              <a:t> </a:t>
            </a:r>
            <a:r>
              <a:rPr lang="en-US" sz="4400" dirty="0">
                <a:latin typeface="Agency FB" panose="020B0503020202020204" pitchFamily="34" charset="0"/>
              </a:rPr>
              <a:t>(Discussion)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E7CFF5-959C-4472-48C2-2E77ED02A177}"/>
              </a:ext>
            </a:extLst>
          </p:cNvPr>
          <p:cNvSpPr txBox="1"/>
          <p:nvPr/>
        </p:nvSpPr>
        <p:spPr>
          <a:xfrm>
            <a:off x="4133850" y="2889869"/>
            <a:ext cx="6096000" cy="1889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000" dirty="0">
                <a:latin typeface="Kuffi"/>
              </a:rPr>
              <a:t>مع </a:t>
            </a:r>
            <a:r>
              <a:rPr lang="en-US" sz="2000" dirty="0">
                <a:latin typeface="Kuffi"/>
              </a:rPr>
              <a:t>  </a:t>
            </a:r>
            <a:r>
              <a:rPr lang="en-US" sz="2000" dirty="0" err="1">
                <a:latin typeface="Impact" panose="020B0806030902050204" pitchFamily="34" charset="0"/>
              </a:rPr>
              <a:t>AbdoPPT</a:t>
            </a:r>
            <a:r>
              <a:rPr lang="en-US" sz="2000" dirty="0">
                <a:latin typeface="Kuffi"/>
              </a:rPr>
              <a:t> </a:t>
            </a:r>
            <a:r>
              <a:rPr lang="ar-MA" sz="2000" dirty="0">
                <a:latin typeface="Kuffi"/>
              </a:rPr>
              <a:t>تصبح عروض النقاش أكثر تنظيمًا وتأثيرًا، حيث تُعرض الأفكار بطريقة سلسة باستخدام مخططات ورسوم بيانية مدروسة. هذا يساعد على إدارة الحوارات بفعالية، ويضمن أن تصل كل فكرة إلى الجمهور بوضوح.</a:t>
            </a:r>
            <a:endParaRPr lang="en-US" sz="2000" dirty="0">
              <a:latin typeface="Kuffi"/>
            </a:endParaRPr>
          </a:p>
        </p:txBody>
      </p:sp>
    </p:spTree>
    <p:extLst>
      <p:ext uri="{BB962C8B-B14F-4D97-AF65-F5344CB8AC3E}">
        <p14:creationId xmlns:p14="http://schemas.microsoft.com/office/powerpoint/2010/main" val="22644762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3BE05-158D-772B-E1D8-9E59D7FAB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ircle: Hollow 1">
            <a:extLst>
              <a:ext uri="{FF2B5EF4-FFF2-40B4-BE49-F238E27FC236}">
                <a16:creationId xmlns:a16="http://schemas.microsoft.com/office/drawing/2014/main" id="{9B2F7CCA-D449-1143-0A4E-E58B25596C6B}"/>
              </a:ext>
            </a:extLst>
          </p:cNvPr>
          <p:cNvSpPr/>
          <p:nvPr/>
        </p:nvSpPr>
        <p:spPr>
          <a:xfrm>
            <a:off x="-1702910" y="947737"/>
            <a:ext cx="4876800" cy="4772025"/>
          </a:xfrm>
          <a:prstGeom prst="donut">
            <a:avLst/>
          </a:prstGeom>
          <a:gradFill flip="none" rotWithShape="1">
            <a:gsLst>
              <a:gs pos="0">
                <a:srgbClr val="7030A0">
                  <a:shade val="30000"/>
                  <a:satMod val="115000"/>
                </a:srgbClr>
              </a:gs>
              <a:gs pos="50000">
                <a:srgbClr val="7030A0">
                  <a:shade val="67500"/>
                  <a:satMod val="115000"/>
                </a:srgbClr>
              </a:gs>
              <a:gs pos="100000">
                <a:srgbClr val="7030A0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Block Arc 2">
            <a:extLst>
              <a:ext uri="{FF2B5EF4-FFF2-40B4-BE49-F238E27FC236}">
                <a16:creationId xmlns:a16="http://schemas.microsoft.com/office/drawing/2014/main" id="{7749E8DE-99EC-465C-5644-294C38C74D55}"/>
              </a:ext>
            </a:extLst>
          </p:cNvPr>
          <p:cNvSpPr/>
          <p:nvPr/>
        </p:nvSpPr>
        <p:spPr>
          <a:xfrm rot="10800000">
            <a:off x="-1693385" y="947737"/>
            <a:ext cx="4876800" cy="4772025"/>
          </a:xfrm>
          <a:prstGeom prst="blockArc">
            <a:avLst>
              <a:gd name="adj1" fmla="val 10800000"/>
              <a:gd name="adj2" fmla="val 13963756"/>
              <a:gd name="adj3" fmla="val 28273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Graphic 9" descr="Bullseye with solid fill">
            <a:extLst>
              <a:ext uri="{FF2B5EF4-FFF2-40B4-BE49-F238E27FC236}">
                <a16:creationId xmlns:a16="http://schemas.microsoft.com/office/drawing/2014/main" id="{9E8774BE-22E6-4775-1624-0267F96C7D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68406" y="3593181"/>
            <a:ext cx="1028700" cy="1028700"/>
          </a:xfrm>
          <a:prstGeom prst="rect">
            <a:avLst/>
          </a:prstGeom>
        </p:spPr>
      </p:pic>
      <p:pic>
        <p:nvPicPr>
          <p:cNvPr id="11" name="Graphic 10" descr="Chat with solid fill">
            <a:extLst>
              <a:ext uri="{FF2B5EF4-FFF2-40B4-BE49-F238E27FC236}">
                <a16:creationId xmlns:a16="http://schemas.microsoft.com/office/drawing/2014/main" id="{F9E03102-067C-5D7B-462B-714EFBCDA2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73473" y="2285750"/>
            <a:ext cx="914400" cy="914400"/>
          </a:xfrm>
          <a:prstGeom prst="rect">
            <a:avLst/>
          </a:prstGeom>
        </p:spPr>
      </p:pic>
      <p:pic>
        <p:nvPicPr>
          <p:cNvPr id="12" name="Graphic 11" descr="Classroom with solid fill">
            <a:extLst>
              <a:ext uri="{FF2B5EF4-FFF2-40B4-BE49-F238E27FC236}">
                <a16:creationId xmlns:a16="http://schemas.microsoft.com/office/drawing/2014/main" id="{FC0E3950-6AAC-F99D-BBFC-04567120D3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73056" y="4572249"/>
            <a:ext cx="914400" cy="914400"/>
          </a:xfrm>
          <a:prstGeom prst="rect">
            <a:avLst/>
          </a:prstGeom>
        </p:spPr>
      </p:pic>
      <p:pic>
        <p:nvPicPr>
          <p:cNvPr id="13" name="Graphic 12" descr="Handshake with solid fill">
            <a:extLst>
              <a:ext uri="{FF2B5EF4-FFF2-40B4-BE49-F238E27FC236}">
                <a16:creationId xmlns:a16="http://schemas.microsoft.com/office/drawing/2014/main" id="{396FDA6C-914C-3DC5-5476-CB2295691D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73056" y="1371350"/>
            <a:ext cx="9144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2F1B4E-5757-7A83-7678-F595D1DCCF35}"/>
              </a:ext>
            </a:extLst>
          </p:cNvPr>
          <p:cNvSpPr txBox="1"/>
          <p:nvPr/>
        </p:nvSpPr>
        <p:spPr>
          <a:xfrm>
            <a:off x="4402668" y="1754830"/>
            <a:ext cx="47889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400" dirty="0">
                <a:latin typeface="Cortoba" panose="02060603050605020204" pitchFamily="18" charset="-78"/>
                <a:cs typeface="Cortoba" panose="02060603050605020204" pitchFamily="18" charset="-78"/>
              </a:rPr>
              <a:t>الأهداف </a:t>
            </a:r>
            <a:r>
              <a:rPr lang="en-US" sz="4400" dirty="0"/>
              <a:t> </a:t>
            </a:r>
            <a:r>
              <a:rPr lang="en-US" sz="4400" dirty="0">
                <a:latin typeface="Agency FB" panose="020B0503020202020204" pitchFamily="34" charset="0"/>
              </a:rPr>
              <a:t>(Goals)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2A1CFC-6870-294D-1BCB-FA09910D3EE3}"/>
              </a:ext>
            </a:extLst>
          </p:cNvPr>
          <p:cNvSpPr txBox="1"/>
          <p:nvPr/>
        </p:nvSpPr>
        <p:spPr>
          <a:xfrm>
            <a:off x="4133850" y="2889869"/>
            <a:ext cx="6096000" cy="1889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en-US" sz="2000" dirty="0">
                <a:latin typeface="Impact" panose="020B0806030902050204" pitchFamily="34" charset="0"/>
              </a:rPr>
              <a:t>  </a:t>
            </a:r>
            <a:r>
              <a:rPr lang="en-US" sz="2000" dirty="0" err="1">
                <a:latin typeface="Impact" panose="020B0806030902050204" pitchFamily="34" charset="0"/>
              </a:rPr>
              <a:t>AbdoPPT</a:t>
            </a:r>
            <a:r>
              <a:rPr lang="en-US" sz="2000" dirty="0">
                <a:latin typeface="Kuffi"/>
              </a:rPr>
              <a:t> </a:t>
            </a:r>
            <a:r>
              <a:rPr lang="ar-MA" sz="2000" dirty="0">
                <a:latin typeface="Kuffi"/>
              </a:rPr>
              <a:t>يساعد الأفراد والمؤسسات على صياغة وعرض أهدافهم بطريقة مرئية احترافية، مع إبراز الخطط، المراحل، والمؤشرات الرئيسية. بذلك تتحول الشرائح إلى أداة متابعة ومراجعة استراتيجية تدفع نحو تحقيق النجاح.</a:t>
            </a:r>
            <a:endParaRPr lang="en-US" sz="2000" dirty="0">
              <a:latin typeface="Kuffi"/>
            </a:endParaRPr>
          </a:p>
        </p:txBody>
      </p:sp>
    </p:spTree>
    <p:extLst>
      <p:ext uri="{BB962C8B-B14F-4D97-AF65-F5344CB8AC3E}">
        <p14:creationId xmlns:p14="http://schemas.microsoft.com/office/powerpoint/2010/main" val="23285792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E4CB7-835A-05C0-3BF1-DBF1881B3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ircle: Hollow 1">
            <a:extLst>
              <a:ext uri="{FF2B5EF4-FFF2-40B4-BE49-F238E27FC236}">
                <a16:creationId xmlns:a16="http://schemas.microsoft.com/office/drawing/2014/main" id="{E35E2F78-BED9-72DA-1872-151D662379FB}"/>
              </a:ext>
            </a:extLst>
          </p:cNvPr>
          <p:cNvSpPr/>
          <p:nvPr/>
        </p:nvSpPr>
        <p:spPr>
          <a:xfrm>
            <a:off x="-1712843" y="1012167"/>
            <a:ext cx="4876800" cy="4772025"/>
          </a:xfrm>
          <a:prstGeom prst="donut">
            <a:avLst/>
          </a:prstGeom>
          <a:gradFill flip="none" rotWithShape="1">
            <a:gsLst>
              <a:gs pos="0">
                <a:srgbClr val="7030A0">
                  <a:shade val="30000"/>
                  <a:satMod val="115000"/>
                </a:srgbClr>
              </a:gs>
              <a:gs pos="50000">
                <a:srgbClr val="7030A0">
                  <a:shade val="67500"/>
                  <a:satMod val="115000"/>
                </a:srgbClr>
              </a:gs>
              <a:gs pos="100000">
                <a:srgbClr val="7030A0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Block Arc 2">
            <a:extLst>
              <a:ext uri="{FF2B5EF4-FFF2-40B4-BE49-F238E27FC236}">
                <a16:creationId xmlns:a16="http://schemas.microsoft.com/office/drawing/2014/main" id="{0A5135D9-9529-F60C-B721-A1AF99AAA0B6}"/>
              </a:ext>
            </a:extLst>
          </p:cNvPr>
          <p:cNvSpPr/>
          <p:nvPr/>
        </p:nvSpPr>
        <p:spPr>
          <a:xfrm rot="13232567">
            <a:off x="-1712843" y="1012167"/>
            <a:ext cx="4876800" cy="4772025"/>
          </a:xfrm>
          <a:prstGeom prst="blockArc">
            <a:avLst>
              <a:gd name="adj1" fmla="val 10800000"/>
              <a:gd name="adj2" fmla="val 13963756"/>
              <a:gd name="adj3" fmla="val 28273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Graphic 9" descr="Bullseye with solid fill">
            <a:extLst>
              <a:ext uri="{FF2B5EF4-FFF2-40B4-BE49-F238E27FC236}">
                <a16:creationId xmlns:a16="http://schemas.microsoft.com/office/drawing/2014/main" id="{D72F6483-4508-D57F-724E-94EBDE3D8C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91823" y="3609986"/>
            <a:ext cx="914400" cy="914400"/>
          </a:xfrm>
          <a:prstGeom prst="rect">
            <a:avLst/>
          </a:prstGeom>
        </p:spPr>
      </p:pic>
      <p:pic>
        <p:nvPicPr>
          <p:cNvPr id="11" name="Graphic 10" descr="Chat with solid fill">
            <a:extLst>
              <a:ext uri="{FF2B5EF4-FFF2-40B4-BE49-F238E27FC236}">
                <a16:creationId xmlns:a16="http://schemas.microsoft.com/office/drawing/2014/main" id="{07E97046-BA8C-A3BA-8B1D-7C15658181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63540" y="2350180"/>
            <a:ext cx="914400" cy="914400"/>
          </a:xfrm>
          <a:prstGeom prst="rect">
            <a:avLst/>
          </a:prstGeom>
        </p:spPr>
      </p:pic>
      <p:pic>
        <p:nvPicPr>
          <p:cNvPr id="12" name="Graphic 11" descr="Classroom with solid fill">
            <a:extLst>
              <a:ext uri="{FF2B5EF4-FFF2-40B4-BE49-F238E27FC236}">
                <a16:creationId xmlns:a16="http://schemas.microsoft.com/office/drawing/2014/main" id="{DDA64105-EF4E-ECFD-AFAF-14BC9FF35F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3657" y="4427688"/>
            <a:ext cx="1151966" cy="1151966"/>
          </a:xfrm>
          <a:prstGeom prst="rect">
            <a:avLst/>
          </a:prstGeom>
        </p:spPr>
      </p:pic>
      <p:pic>
        <p:nvPicPr>
          <p:cNvPr id="13" name="Graphic 12" descr="Handshake with solid fill">
            <a:extLst>
              <a:ext uri="{FF2B5EF4-FFF2-40B4-BE49-F238E27FC236}">
                <a16:creationId xmlns:a16="http://schemas.microsoft.com/office/drawing/2014/main" id="{BE362AB7-C5DF-129A-21C1-45171C2DE9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63123" y="1435780"/>
            <a:ext cx="914400" cy="914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C966FEF-0BC0-C599-E599-C0C2C6CF68C9}"/>
              </a:ext>
            </a:extLst>
          </p:cNvPr>
          <p:cNvSpPr txBox="1"/>
          <p:nvPr/>
        </p:nvSpPr>
        <p:spPr>
          <a:xfrm>
            <a:off x="4714124" y="1800584"/>
            <a:ext cx="47889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4400" dirty="0">
                <a:latin typeface="Cortoba" panose="02060603050605020204" pitchFamily="18" charset="-78"/>
                <a:cs typeface="Cortoba" panose="02060603050605020204" pitchFamily="18" charset="-78"/>
              </a:rPr>
              <a:t>التعليم  </a:t>
            </a:r>
            <a:r>
              <a:rPr lang="en-US" sz="4400" dirty="0"/>
              <a:t> </a:t>
            </a:r>
            <a:r>
              <a:rPr lang="en-US" sz="4400" dirty="0">
                <a:latin typeface="Agency FB" panose="020B0503020202020204" pitchFamily="34" charset="0"/>
              </a:rPr>
              <a:t>(Teaching)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3E9130-5734-4C66-BF8E-764680AC0841}"/>
              </a:ext>
            </a:extLst>
          </p:cNvPr>
          <p:cNvSpPr txBox="1"/>
          <p:nvPr/>
        </p:nvSpPr>
        <p:spPr>
          <a:xfrm>
            <a:off x="4445306" y="2935623"/>
            <a:ext cx="6096000" cy="1427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en-US" sz="2000" dirty="0">
                <a:latin typeface="Impact" panose="020B0806030902050204" pitchFamily="34" charset="0"/>
              </a:rPr>
              <a:t>  </a:t>
            </a:r>
            <a:r>
              <a:rPr lang="en-US" sz="2000" dirty="0" err="1">
                <a:latin typeface="Impact" panose="020B0806030902050204" pitchFamily="34" charset="0"/>
              </a:rPr>
              <a:t>AbdoPPT</a:t>
            </a:r>
            <a:r>
              <a:rPr lang="en-US" sz="2000" dirty="0">
                <a:latin typeface="Kuffi"/>
              </a:rPr>
              <a:t> </a:t>
            </a:r>
            <a:r>
              <a:rPr lang="ar-MA" sz="2000" dirty="0">
                <a:latin typeface="Kuffi"/>
              </a:rPr>
              <a:t>يبتكر تصاميم تجمع بين الجمالية والوضوح، لتسهيل عملية التدريس والتعلّم. الشرائح مزودة برسوم إنفوجرافيك، صور تعليمية، وانتقالات تفاعلية تجعل المعلومة أكثر قربًا للطلاب.</a:t>
            </a:r>
            <a:endParaRPr lang="en-US" sz="2000" dirty="0">
              <a:latin typeface="Kuffi"/>
            </a:endParaRPr>
          </a:p>
        </p:txBody>
      </p:sp>
    </p:spTree>
    <p:extLst>
      <p:ext uri="{BB962C8B-B14F-4D97-AF65-F5344CB8AC3E}">
        <p14:creationId xmlns:p14="http://schemas.microsoft.com/office/powerpoint/2010/main" val="24833631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157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Agency FB</vt:lpstr>
      <vt:lpstr>Arial</vt:lpstr>
      <vt:lpstr>Calibri</vt:lpstr>
      <vt:lpstr>Calibri Light</vt:lpstr>
      <vt:lpstr>Cortoba</vt:lpstr>
      <vt:lpstr>Impact</vt:lpstr>
      <vt:lpstr>Kuffi</vt:lpstr>
      <vt:lpstr>Porsche Next Arabic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PC</dc:creator>
  <cp:lastModifiedBy>PC</cp:lastModifiedBy>
  <cp:revision>1</cp:revision>
  <dcterms:created xsi:type="dcterms:W3CDTF">2025-12-15T17:32:32Z</dcterms:created>
  <dcterms:modified xsi:type="dcterms:W3CDTF">2025-12-28T12:03:29Z</dcterms:modified>
</cp:coreProperties>
</file>